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8" r:id="rId3"/>
    <p:sldId id="263" r:id="rId4"/>
    <p:sldId id="264" r:id="rId5"/>
    <p:sldId id="265" r:id="rId6"/>
    <p:sldId id="266" r:id="rId7"/>
    <p:sldId id="267" r:id="rId8"/>
    <p:sldId id="268" r:id="rId9"/>
    <p:sldId id="269" r:id="rId10"/>
    <p:sldId id="270" r:id="rId11"/>
  </p:sldIdLst>
  <p:sldSz cx="9144000" cy="6858000" type="screen4x3"/>
  <p:notesSz cx="6889750"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3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0CF5AD-C77C-4D42-A519-8F936E251101}"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GB"/>
        </a:p>
      </dgm:t>
    </dgm:pt>
    <dgm:pt modelId="{D71A2CAD-B7DD-4EF6-BDE9-185982952D36}">
      <dgm:prSet phldrT="[Text]" custT="1"/>
      <dgm:spPr>
        <a:xfrm>
          <a:off x="1612867" y="743485"/>
          <a:ext cx="3302026" cy="1510229"/>
        </a:xfrm>
        <a:prstGeom prst="roundRect">
          <a:avLst/>
        </a:prstGeom>
        <a:solidFill>
          <a:srgbClr val="4F81BD">
            <a:tint val="6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ctr">
            <a:buNone/>
          </a:pPr>
          <a:r>
            <a:rPr lang="en-GB" sz="2000" b="1" dirty="0">
              <a:solidFill>
                <a:srgbClr val="002060"/>
              </a:solidFill>
              <a:latin typeface="Calibri"/>
              <a:ea typeface="+mn-ea"/>
              <a:cs typeface="+mn-cs"/>
            </a:rPr>
            <a:t>5. Infrastructure and Technology</a:t>
          </a:r>
        </a:p>
      </dgm:t>
    </dgm:pt>
    <dgm:pt modelId="{CDF0B7EA-D9C7-4E55-8535-B4F955C60E70}" type="parTrans" cxnId="{8E6C5952-2ED0-412C-B733-D104FA65AEDD}">
      <dgm:prSet/>
      <dgm:spPr/>
      <dgm:t>
        <a:bodyPr/>
        <a:lstStyle/>
        <a:p>
          <a:pPr algn="r"/>
          <a:endParaRPr lang="en-GB" sz="2000" b="1">
            <a:solidFill>
              <a:schemeClr val="bg1"/>
            </a:solidFill>
          </a:endParaRPr>
        </a:p>
      </dgm:t>
    </dgm:pt>
    <dgm:pt modelId="{C6237AFD-32CF-4B7D-9346-6D2A980F40F1}" type="sibTrans" cxnId="{8E6C5952-2ED0-412C-B733-D104FA65AEDD}">
      <dgm:prSet/>
      <dgm:spPr/>
      <dgm:t>
        <a:bodyPr/>
        <a:lstStyle/>
        <a:p>
          <a:pPr algn="r"/>
          <a:endParaRPr lang="en-GB" sz="2000" b="1">
            <a:solidFill>
              <a:schemeClr val="bg1"/>
            </a:solidFill>
          </a:endParaRPr>
        </a:p>
      </dgm:t>
    </dgm:pt>
    <dgm:pt modelId="{D000DEC0-2B0F-4513-8B51-4F5D509A3FBF}">
      <dgm:prSet phldrT="[Text]" custT="1"/>
      <dgm:spPr>
        <a:xfrm rot="16200000">
          <a:off x="889000" y="-889000"/>
          <a:ext cx="1498600" cy="3276600"/>
        </a:xfrm>
        <a:prstGeom prst="round1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l">
            <a:buNone/>
          </a:pPr>
          <a:r>
            <a:rPr lang="en-GB" sz="2000" b="1" dirty="0">
              <a:solidFill>
                <a:schemeClr val="bg1"/>
              </a:solidFill>
              <a:latin typeface="Calibri"/>
              <a:ea typeface="+mn-ea"/>
              <a:cs typeface="+mn-cs"/>
            </a:rPr>
            <a:t>1. System Configuration and Workflows </a:t>
          </a:r>
        </a:p>
      </dgm:t>
    </dgm:pt>
    <dgm:pt modelId="{D318448D-ED29-45C5-9262-312A6C6200A9}" type="parTrans" cxnId="{E25C8BA6-D520-4B30-B6AE-7B55D617A0DF}">
      <dgm:prSet/>
      <dgm:spPr/>
      <dgm:t>
        <a:bodyPr/>
        <a:lstStyle/>
        <a:p>
          <a:pPr algn="r"/>
          <a:endParaRPr lang="en-GB" sz="2000" b="1">
            <a:solidFill>
              <a:schemeClr val="bg1"/>
            </a:solidFill>
          </a:endParaRPr>
        </a:p>
      </dgm:t>
    </dgm:pt>
    <dgm:pt modelId="{F51A0B43-62DA-4DBC-89E8-5104303132D8}" type="sibTrans" cxnId="{E25C8BA6-D520-4B30-B6AE-7B55D617A0DF}">
      <dgm:prSet/>
      <dgm:spPr/>
      <dgm:t>
        <a:bodyPr/>
        <a:lstStyle/>
        <a:p>
          <a:pPr algn="r"/>
          <a:endParaRPr lang="en-GB" sz="2000" b="1">
            <a:solidFill>
              <a:schemeClr val="bg1"/>
            </a:solidFill>
          </a:endParaRPr>
        </a:p>
      </dgm:t>
    </dgm:pt>
    <dgm:pt modelId="{EE4B0897-1C84-4CC6-97F9-F3CCF03AEDAC}">
      <dgm:prSet phldrT="[Text]" custT="1"/>
      <dgm:spPr>
        <a:xfrm>
          <a:off x="3276600" y="0"/>
          <a:ext cx="3276600" cy="1498600"/>
        </a:xfrm>
        <a:prstGeom prst="round1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r">
            <a:buNone/>
          </a:pPr>
          <a:r>
            <a:rPr lang="en-GB" sz="2000" b="1" dirty="0">
              <a:solidFill>
                <a:schemeClr val="bg1"/>
              </a:solidFill>
              <a:latin typeface="Calibri"/>
              <a:ea typeface="+mn-ea"/>
              <a:cs typeface="+mn-cs"/>
            </a:rPr>
            <a:t>2. Data</a:t>
          </a:r>
        </a:p>
      </dgm:t>
    </dgm:pt>
    <dgm:pt modelId="{890CB67D-D8C9-4C66-9609-EB69E9804803}" type="parTrans" cxnId="{DC6CEC24-B2BA-47B1-B641-50A5D14AA0ED}">
      <dgm:prSet/>
      <dgm:spPr/>
      <dgm:t>
        <a:bodyPr/>
        <a:lstStyle/>
        <a:p>
          <a:pPr algn="r"/>
          <a:endParaRPr lang="en-GB" sz="2000" b="1">
            <a:solidFill>
              <a:schemeClr val="bg1"/>
            </a:solidFill>
          </a:endParaRPr>
        </a:p>
      </dgm:t>
    </dgm:pt>
    <dgm:pt modelId="{85B75A8B-D21F-4192-9D64-651F43CD6AD2}" type="sibTrans" cxnId="{DC6CEC24-B2BA-47B1-B641-50A5D14AA0ED}">
      <dgm:prSet/>
      <dgm:spPr/>
      <dgm:t>
        <a:bodyPr/>
        <a:lstStyle/>
        <a:p>
          <a:pPr algn="r"/>
          <a:endParaRPr lang="en-GB" sz="2000" b="1">
            <a:solidFill>
              <a:schemeClr val="bg1"/>
            </a:solidFill>
          </a:endParaRPr>
        </a:p>
      </dgm:t>
    </dgm:pt>
    <dgm:pt modelId="{4A7F9392-EE17-467B-BE4B-290C1C925C88}">
      <dgm:prSet phldrT="[Text]" custT="1"/>
      <dgm:spPr>
        <a:xfrm rot="10800000">
          <a:off x="0" y="1498600"/>
          <a:ext cx="3276600" cy="1498600"/>
        </a:xfrm>
        <a:prstGeom prst="round1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l">
            <a:buNone/>
          </a:pPr>
          <a:r>
            <a:rPr lang="en-GB" sz="2000" b="1" dirty="0">
              <a:solidFill>
                <a:schemeClr val="bg1"/>
              </a:solidFill>
              <a:latin typeface="Calibri"/>
              <a:ea typeface="+mn-ea"/>
              <a:cs typeface="+mn-cs"/>
            </a:rPr>
            <a:t>3. List Management</a:t>
          </a:r>
        </a:p>
      </dgm:t>
    </dgm:pt>
    <dgm:pt modelId="{ADB3FDC4-ECDA-405F-81D2-1AC942576CDB}" type="parTrans" cxnId="{B2DCD588-B7DD-493A-B847-2C3FB0189FDF}">
      <dgm:prSet/>
      <dgm:spPr/>
      <dgm:t>
        <a:bodyPr/>
        <a:lstStyle/>
        <a:p>
          <a:pPr algn="r"/>
          <a:endParaRPr lang="en-GB" sz="2000" b="1">
            <a:solidFill>
              <a:schemeClr val="bg1"/>
            </a:solidFill>
          </a:endParaRPr>
        </a:p>
      </dgm:t>
    </dgm:pt>
    <dgm:pt modelId="{FA145A83-8D21-424B-A681-0201D7BEDADB}" type="sibTrans" cxnId="{B2DCD588-B7DD-493A-B847-2C3FB0189FDF}">
      <dgm:prSet/>
      <dgm:spPr/>
      <dgm:t>
        <a:bodyPr/>
        <a:lstStyle/>
        <a:p>
          <a:pPr algn="r"/>
          <a:endParaRPr lang="en-GB" sz="2000" b="1">
            <a:solidFill>
              <a:schemeClr val="bg1"/>
            </a:solidFill>
          </a:endParaRPr>
        </a:p>
      </dgm:t>
    </dgm:pt>
    <dgm:pt modelId="{E9FD4DF4-BEA7-4952-A41D-3908E615D473}">
      <dgm:prSet phldrT="[Text]" custT="1"/>
      <dgm:spPr>
        <a:xfrm rot="5400000">
          <a:off x="4165600" y="609600"/>
          <a:ext cx="1498600" cy="3276600"/>
        </a:xfrm>
        <a:prstGeom prst="round1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r">
            <a:buNone/>
          </a:pPr>
          <a:r>
            <a:rPr lang="en-GB" sz="2000" b="1" dirty="0">
              <a:solidFill>
                <a:schemeClr val="bg1"/>
              </a:solidFill>
              <a:latin typeface="Calibri"/>
              <a:ea typeface="+mn-ea"/>
              <a:cs typeface="+mn-cs"/>
            </a:rPr>
            <a:t>4. Tuning</a:t>
          </a:r>
        </a:p>
      </dgm:t>
    </dgm:pt>
    <dgm:pt modelId="{20A2E5D6-5F26-48F0-9C18-203141B2FB83}" type="parTrans" cxnId="{CB3E31B0-F8E7-460D-806C-B623F2DE8D59}">
      <dgm:prSet/>
      <dgm:spPr/>
      <dgm:t>
        <a:bodyPr/>
        <a:lstStyle/>
        <a:p>
          <a:pPr algn="r"/>
          <a:endParaRPr lang="en-GB" sz="2000" b="1">
            <a:solidFill>
              <a:schemeClr val="bg1"/>
            </a:solidFill>
          </a:endParaRPr>
        </a:p>
      </dgm:t>
    </dgm:pt>
    <dgm:pt modelId="{52BE98DB-11D0-41FC-8D17-AA780C2F5315}" type="sibTrans" cxnId="{CB3E31B0-F8E7-460D-806C-B623F2DE8D59}">
      <dgm:prSet/>
      <dgm:spPr/>
      <dgm:t>
        <a:bodyPr/>
        <a:lstStyle/>
        <a:p>
          <a:pPr algn="r"/>
          <a:endParaRPr lang="en-GB" sz="2000" b="1">
            <a:solidFill>
              <a:schemeClr val="bg1"/>
            </a:solidFill>
          </a:endParaRPr>
        </a:p>
      </dgm:t>
    </dgm:pt>
    <dgm:pt modelId="{0DAE2569-6B1B-42E1-ABDA-B489ECDD5A2A}" type="pres">
      <dgm:prSet presAssocID="{DE0CF5AD-C77C-4D42-A519-8F936E251101}" presName="diagram" presStyleCnt="0">
        <dgm:presLayoutVars>
          <dgm:chMax val="1"/>
          <dgm:dir/>
          <dgm:animLvl val="ctr"/>
          <dgm:resizeHandles val="exact"/>
        </dgm:presLayoutVars>
      </dgm:prSet>
      <dgm:spPr/>
    </dgm:pt>
    <dgm:pt modelId="{63299BC0-5235-4913-B9C7-212B3484A677}" type="pres">
      <dgm:prSet presAssocID="{DE0CF5AD-C77C-4D42-A519-8F936E251101}" presName="matrix" presStyleCnt="0"/>
      <dgm:spPr/>
    </dgm:pt>
    <dgm:pt modelId="{6C5F795E-F685-41D3-9440-C832FB16AAC6}" type="pres">
      <dgm:prSet presAssocID="{DE0CF5AD-C77C-4D42-A519-8F936E251101}" presName="tile1" presStyleLbl="node1" presStyleIdx="0" presStyleCnt="4" custLinFactNeighborX="-2362" custLinFactNeighborY="-17719"/>
      <dgm:spPr>
        <a:prstGeom prst="round1Rect">
          <a:avLst/>
        </a:prstGeom>
      </dgm:spPr>
    </dgm:pt>
    <dgm:pt modelId="{576F65FE-7BA1-4F2E-87F2-208183B424FF}" type="pres">
      <dgm:prSet presAssocID="{DE0CF5AD-C77C-4D42-A519-8F936E251101}" presName="tile1text" presStyleLbl="node1" presStyleIdx="0" presStyleCnt="4">
        <dgm:presLayoutVars>
          <dgm:chMax val="0"/>
          <dgm:chPref val="0"/>
          <dgm:bulletEnabled val="1"/>
        </dgm:presLayoutVars>
      </dgm:prSet>
      <dgm:spPr/>
    </dgm:pt>
    <dgm:pt modelId="{77819EC6-0CCB-4B17-9AC5-1EECA183F871}" type="pres">
      <dgm:prSet presAssocID="{DE0CF5AD-C77C-4D42-A519-8F936E251101}" presName="tile2" presStyleLbl="node1" presStyleIdx="1" presStyleCnt="4"/>
      <dgm:spPr>
        <a:prstGeom prst="round1Rect">
          <a:avLst/>
        </a:prstGeom>
      </dgm:spPr>
    </dgm:pt>
    <dgm:pt modelId="{6F7F7386-7A8B-480A-9BB2-D35C5BD5CC41}" type="pres">
      <dgm:prSet presAssocID="{DE0CF5AD-C77C-4D42-A519-8F936E251101}" presName="tile2text" presStyleLbl="node1" presStyleIdx="1" presStyleCnt="4">
        <dgm:presLayoutVars>
          <dgm:chMax val="0"/>
          <dgm:chPref val="0"/>
          <dgm:bulletEnabled val="1"/>
        </dgm:presLayoutVars>
      </dgm:prSet>
      <dgm:spPr/>
    </dgm:pt>
    <dgm:pt modelId="{C3A1D6E5-CF0E-4464-A939-5722BFFBC5AD}" type="pres">
      <dgm:prSet presAssocID="{DE0CF5AD-C77C-4D42-A519-8F936E251101}" presName="tile3" presStyleLbl="node1" presStyleIdx="2" presStyleCnt="4"/>
      <dgm:spPr>
        <a:prstGeom prst="round1Rect">
          <a:avLst/>
        </a:prstGeom>
      </dgm:spPr>
    </dgm:pt>
    <dgm:pt modelId="{0631604F-385D-4B81-8A72-6342B00FD6C9}" type="pres">
      <dgm:prSet presAssocID="{DE0CF5AD-C77C-4D42-A519-8F936E251101}" presName="tile3text" presStyleLbl="node1" presStyleIdx="2" presStyleCnt="4">
        <dgm:presLayoutVars>
          <dgm:chMax val="0"/>
          <dgm:chPref val="0"/>
          <dgm:bulletEnabled val="1"/>
        </dgm:presLayoutVars>
      </dgm:prSet>
      <dgm:spPr/>
    </dgm:pt>
    <dgm:pt modelId="{671E60E6-C839-4FFE-9AF2-5E44AF32C148}" type="pres">
      <dgm:prSet presAssocID="{DE0CF5AD-C77C-4D42-A519-8F936E251101}" presName="tile4" presStyleLbl="node1" presStyleIdx="3" presStyleCnt="4"/>
      <dgm:spPr>
        <a:prstGeom prst="round1Rect">
          <a:avLst/>
        </a:prstGeom>
      </dgm:spPr>
    </dgm:pt>
    <dgm:pt modelId="{C05658AA-7F33-4D96-9271-90EEA310D769}" type="pres">
      <dgm:prSet presAssocID="{DE0CF5AD-C77C-4D42-A519-8F936E251101}" presName="tile4text" presStyleLbl="node1" presStyleIdx="3" presStyleCnt="4">
        <dgm:presLayoutVars>
          <dgm:chMax val="0"/>
          <dgm:chPref val="0"/>
          <dgm:bulletEnabled val="1"/>
        </dgm:presLayoutVars>
      </dgm:prSet>
      <dgm:spPr/>
    </dgm:pt>
    <dgm:pt modelId="{47EAF0D0-1941-430E-BB7F-3AEA49730D34}" type="pres">
      <dgm:prSet presAssocID="{DE0CF5AD-C77C-4D42-A519-8F936E251101}" presName="centerTile" presStyleLbl="fgShp" presStyleIdx="0" presStyleCnt="1" custScaleX="167960" custScaleY="201552" custLinFactNeighborX="-647">
        <dgm:presLayoutVars>
          <dgm:chMax val="0"/>
          <dgm:chPref val="0"/>
        </dgm:presLayoutVars>
      </dgm:prSet>
      <dgm:spPr>
        <a:prstGeom prst="roundRect">
          <a:avLst/>
        </a:prstGeom>
      </dgm:spPr>
    </dgm:pt>
  </dgm:ptLst>
  <dgm:cxnLst>
    <dgm:cxn modelId="{6CCD2708-94F0-4B42-B9D6-D68BB0295B56}" type="presOf" srcId="{4A7F9392-EE17-467B-BE4B-290C1C925C88}" destId="{C3A1D6E5-CF0E-4464-A939-5722BFFBC5AD}" srcOrd="0" destOrd="0" presId="urn:microsoft.com/office/officeart/2005/8/layout/matrix1"/>
    <dgm:cxn modelId="{D56A2D12-4B7F-4F47-9F8D-08F3526A7096}" type="presOf" srcId="{D000DEC0-2B0F-4513-8B51-4F5D509A3FBF}" destId="{6C5F795E-F685-41D3-9440-C832FB16AAC6}" srcOrd="0" destOrd="0" presId="urn:microsoft.com/office/officeart/2005/8/layout/matrix1"/>
    <dgm:cxn modelId="{DC6CEC24-B2BA-47B1-B641-50A5D14AA0ED}" srcId="{D71A2CAD-B7DD-4EF6-BDE9-185982952D36}" destId="{EE4B0897-1C84-4CC6-97F9-F3CCF03AEDAC}" srcOrd="1" destOrd="0" parTransId="{890CB67D-D8C9-4C66-9609-EB69E9804803}" sibTransId="{85B75A8B-D21F-4192-9D64-651F43CD6AD2}"/>
    <dgm:cxn modelId="{3586BB6F-73CF-4893-A299-B15724EB020D}" type="presOf" srcId="{4A7F9392-EE17-467B-BE4B-290C1C925C88}" destId="{0631604F-385D-4B81-8A72-6342B00FD6C9}" srcOrd="1" destOrd="0" presId="urn:microsoft.com/office/officeart/2005/8/layout/matrix1"/>
    <dgm:cxn modelId="{8E6C5952-2ED0-412C-B733-D104FA65AEDD}" srcId="{DE0CF5AD-C77C-4D42-A519-8F936E251101}" destId="{D71A2CAD-B7DD-4EF6-BDE9-185982952D36}" srcOrd="0" destOrd="0" parTransId="{CDF0B7EA-D9C7-4E55-8535-B4F955C60E70}" sibTransId="{C6237AFD-32CF-4B7D-9346-6D2A980F40F1}"/>
    <dgm:cxn modelId="{02F4FD82-B2C5-4A96-93A6-C79506C2E015}" type="presOf" srcId="{D71A2CAD-B7DD-4EF6-BDE9-185982952D36}" destId="{47EAF0D0-1941-430E-BB7F-3AEA49730D34}" srcOrd="0" destOrd="0" presId="urn:microsoft.com/office/officeart/2005/8/layout/matrix1"/>
    <dgm:cxn modelId="{B2DCD588-B7DD-493A-B847-2C3FB0189FDF}" srcId="{D71A2CAD-B7DD-4EF6-BDE9-185982952D36}" destId="{4A7F9392-EE17-467B-BE4B-290C1C925C88}" srcOrd="2" destOrd="0" parTransId="{ADB3FDC4-ECDA-405F-81D2-1AC942576CDB}" sibTransId="{FA145A83-8D21-424B-A681-0201D7BEDADB}"/>
    <dgm:cxn modelId="{E25C8BA6-D520-4B30-B6AE-7B55D617A0DF}" srcId="{D71A2CAD-B7DD-4EF6-BDE9-185982952D36}" destId="{D000DEC0-2B0F-4513-8B51-4F5D509A3FBF}" srcOrd="0" destOrd="0" parTransId="{D318448D-ED29-45C5-9262-312A6C6200A9}" sibTransId="{F51A0B43-62DA-4DBC-89E8-5104303132D8}"/>
    <dgm:cxn modelId="{CB3E31B0-F8E7-460D-806C-B623F2DE8D59}" srcId="{D71A2CAD-B7DD-4EF6-BDE9-185982952D36}" destId="{E9FD4DF4-BEA7-4952-A41D-3908E615D473}" srcOrd="3" destOrd="0" parTransId="{20A2E5D6-5F26-48F0-9C18-203141B2FB83}" sibTransId="{52BE98DB-11D0-41FC-8D17-AA780C2F5315}"/>
    <dgm:cxn modelId="{F165A0B1-AD76-41A4-87C3-AF684A964036}" type="presOf" srcId="{EE4B0897-1C84-4CC6-97F9-F3CCF03AEDAC}" destId="{6F7F7386-7A8B-480A-9BB2-D35C5BD5CC41}" srcOrd="1" destOrd="0" presId="urn:microsoft.com/office/officeart/2005/8/layout/matrix1"/>
    <dgm:cxn modelId="{A4E91EBF-BB35-4A5D-A75B-538709B3D30E}" type="presOf" srcId="{D000DEC0-2B0F-4513-8B51-4F5D509A3FBF}" destId="{576F65FE-7BA1-4F2E-87F2-208183B424FF}" srcOrd="1" destOrd="0" presId="urn:microsoft.com/office/officeart/2005/8/layout/matrix1"/>
    <dgm:cxn modelId="{56CB37C6-0D4C-4040-9191-F6DC4319CAFF}" type="presOf" srcId="{E9FD4DF4-BEA7-4952-A41D-3908E615D473}" destId="{C05658AA-7F33-4D96-9271-90EEA310D769}" srcOrd="1" destOrd="0" presId="urn:microsoft.com/office/officeart/2005/8/layout/matrix1"/>
    <dgm:cxn modelId="{BA01DFCC-F592-4BF8-9F81-175C36A1BD21}" type="presOf" srcId="{E9FD4DF4-BEA7-4952-A41D-3908E615D473}" destId="{671E60E6-C839-4FFE-9AF2-5E44AF32C148}" srcOrd="0" destOrd="0" presId="urn:microsoft.com/office/officeart/2005/8/layout/matrix1"/>
    <dgm:cxn modelId="{A314B3DE-8FCB-48D3-B991-50C0FCF7D485}" type="presOf" srcId="{DE0CF5AD-C77C-4D42-A519-8F936E251101}" destId="{0DAE2569-6B1B-42E1-ABDA-B489ECDD5A2A}" srcOrd="0" destOrd="0" presId="urn:microsoft.com/office/officeart/2005/8/layout/matrix1"/>
    <dgm:cxn modelId="{123AE1E9-0CF2-48E4-9AB6-416EA90B1908}" type="presOf" srcId="{EE4B0897-1C84-4CC6-97F9-F3CCF03AEDAC}" destId="{77819EC6-0CCB-4B17-9AC5-1EECA183F871}" srcOrd="0" destOrd="0" presId="urn:microsoft.com/office/officeart/2005/8/layout/matrix1"/>
    <dgm:cxn modelId="{6A15ED37-51DB-42BA-9C1C-88CC7530AFFA}" type="presParOf" srcId="{0DAE2569-6B1B-42E1-ABDA-B489ECDD5A2A}" destId="{63299BC0-5235-4913-B9C7-212B3484A677}" srcOrd="0" destOrd="0" presId="urn:microsoft.com/office/officeart/2005/8/layout/matrix1"/>
    <dgm:cxn modelId="{592FD64A-3343-4D52-B18D-2357AF429A89}" type="presParOf" srcId="{63299BC0-5235-4913-B9C7-212B3484A677}" destId="{6C5F795E-F685-41D3-9440-C832FB16AAC6}" srcOrd="0" destOrd="0" presId="urn:microsoft.com/office/officeart/2005/8/layout/matrix1"/>
    <dgm:cxn modelId="{6586AB8F-0D7C-4AE1-A4E9-AC4EBCD70D50}" type="presParOf" srcId="{63299BC0-5235-4913-B9C7-212B3484A677}" destId="{576F65FE-7BA1-4F2E-87F2-208183B424FF}" srcOrd="1" destOrd="0" presId="urn:microsoft.com/office/officeart/2005/8/layout/matrix1"/>
    <dgm:cxn modelId="{F5C9D715-6C77-485E-8BCA-905AF992E22B}" type="presParOf" srcId="{63299BC0-5235-4913-B9C7-212B3484A677}" destId="{77819EC6-0CCB-4B17-9AC5-1EECA183F871}" srcOrd="2" destOrd="0" presId="urn:microsoft.com/office/officeart/2005/8/layout/matrix1"/>
    <dgm:cxn modelId="{B687CEE9-65A5-41AC-807C-FCF527199745}" type="presParOf" srcId="{63299BC0-5235-4913-B9C7-212B3484A677}" destId="{6F7F7386-7A8B-480A-9BB2-D35C5BD5CC41}" srcOrd="3" destOrd="0" presId="urn:microsoft.com/office/officeart/2005/8/layout/matrix1"/>
    <dgm:cxn modelId="{BED116B5-0CEB-400A-9C4D-2D83A2CBCDDA}" type="presParOf" srcId="{63299BC0-5235-4913-B9C7-212B3484A677}" destId="{C3A1D6E5-CF0E-4464-A939-5722BFFBC5AD}" srcOrd="4" destOrd="0" presId="urn:microsoft.com/office/officeart/2005/8/layout/matrix1"/>
    <dgm:cxn modelId="{A3E304FE-E7DD-45B4-B41E-5E1EA08AFE3D}" type="presParOf" srcId="{63299BC0-5235-4913-B9C7-212B3484A677}" destId="{0631604F-385D-4B81-8A72-6342B00FD6C9}" srcOrd="5" destOrd="0" presId="urn:microsoft.com/office/officeart/2005/8/layout/matrix1"/>
    <dgm:cxn modelId="{53D162F4-CD9D-46CB-B8B8-CE6AA2E39DF9}" type="presParOf" srcId="{63299BC0-5235-4913-B9C7-212B3484A677}" destId="{671E60E6-C839-4FFE-9AF2-5E44AF32C148}" srcOrd="6" destOrd="0" presId="urn:microsoft.com/office/officeart/2005/8/layout/matrix1"/>
    <dgm:cxn modelId="{6E436C6A-A070-41E6-90CA-A5A2AE34E2C6}" type="presParOf" srcId="{63299BC0-5235-4913-B9C7-212B3484A677}" destId="{C05658AA-7F33-4D96-9271-90EEA310D769}" srcOrd="7" destOrd="0" presId="urn:microsoft.com/office/officeart/2005/8/layout/matrix1"/>
    <dgm:cxn modelId="{C355F5AA-E201-4C01-8DCB-534AE539808D}" type="presParOf" srcId="{0DAE2569-6B1B-42E1-ABDA-B489ECDD5A2A}" destId="{47EAF0D0-1941-430E-BB7F-3AEA49730D34}" srcOrd="1" destOrd="0" presId="urn:microsoft.com/office/officeart/2005/8/layout/matrix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5F795E-F685-41D3-9440-C832FB16AAC6}">
      <dsp:nvSpPr>
        <dsp:cNvPr id="0" name=""/>
        <dsp:cNvSpPr/>
      </dsp:nvSpPr>
      <dsp:spPr>
        <a:xfrm rot="16200000">
          <a:off x="889000" y="-889000"/>
          <a:ext cx="1498600" cy="3276600"/>
        </a:xfrm>
        <a:prstGeom prst="round1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b="1" kern="1200" dirty="0">
              <a:solidFill>
                <a:schemeClr val="bg1"/>
              </a:solidFill>
              <a:latin typeface="Calibri"/>
              <a:ea typeface="+mn-ea"/>
              <a:cs typeface="+mn-cs"/>
            </a:rPr>
            <a:t>1. System Configuration and Workflows </a:t>
          </a:r>
        </a:p>
      </dsp:txBody>
      <dsp:txXfrm rot="5400000">
        <a:off x="0" y="54867"/>
        <a:ext cx="3276600" cy="1069083"/>
      </dsp:txXfrm>
    </dsp:sp>
    <dsp:sp modelId="{77819EC6-0CCB-4B17-9AC5-1EECA183F871}">
      <dsp:nvSpPr>
        <dsp:cNvPr id="0" name=""/>
        <dsp:cNvSpPr/>
      </dsp:nvSpPr>
      <dsp:spPr>
        <a:xfrm>
          <a:off x="3276600" y="0"/>
          <a:ext cx="3276600" cy="1498600"/>
        </a:xfrm>
        <a:prstGeom prst="round1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r" defTabSz="889000">
            <a:lnSpc>
              <a:spcPct val="90000"/>
            </a:lnSpc>
            <a:spcBef>
              <a:spcPct val="0"/>
            </a:spcBef>
            <a:spcAft>
              <a:spcPct val="35000"/>
            </a:spcAft>
            <a:buNone/>
          </a:pPr>
          <a:r>
            <a:rPr lang="en-GB" sz="2000" b="1" kern="1200" dirty="0">
              <a:solidFill>
                <a:schemeClr val="bg1"/>
              </a:solidFill>
              <a:latin typeface="Calibri"/>
              <a:ea typeface="+mn-ea"/>
              <a:cs typeface="+mn-cs"/>
            </a:rPr>
            <a:t>2. Data</a:t>
          </a:r>
        </a:p>
      </dsp:txBody>
      <dsp:txXfrm>
        <a:off x="3276600" y="0"/>
        <a:ext cx="3221733" cy="1123950"/>
      </dsp:txXfrm>
    </dsp:sp>
    <dsp:sp modelId="{C3A1D6E5-CF0E-4464-A939-5722BFFBC5AD}">
      <dsp:nvSpPr>
        <dsp:cNvPr id="0" name=""/>
        <dsp:cNvSpPr/>
      </dsp:nvSpPr>
      <dsp:spPr>
        <a:xfrm rot="10800000">
          <a:off x="0" y="1498600"/>
          <a:ext cx="3276600" cy="1498600"/>
        </a:xfrm>
        <a:prstGeom prst="round1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b="1" kern="1200" dirty="0">
              <a:solidFill>
                <a:schemeClr val="bg1"/>
              </a:solidFill>
              <a:latin typeface="Calibri"/>
              <a:ea typeface="+mn-ea"/>
              <a:cs typeface="+mn-cs"/>
            </a:rPr>
            <a:t>3. List Management</a:t>
          </a:r>
        </a:p>
      </dsp:txBody>
      <dsp:txXfrm rot="10800000">
        <a:off x="54867" y="1873250"/>
        <a:ext cx="3221733" cy="1123950"/>
      </dsp:txXfrm>
    </dsp:sp>
    <dsp:sp modelId="{671E60E6-C839-4FFE-9AF2-5E44AF32C148}">
      <dsp:nvSpPr>
        <dsp:cNvPr id="0" name=""/>
        <dsp:cNvSpPr/>
      </dsp:nvSpPr>
      <dsp:spPr>
        <a:xfrm rot="5400000">
          <a:off x="4165600" y="609600"/>
          <a:ext cx="1498600" cy="3276600"/>
        </a:xfrm>
        <a:prstGeom prst="round1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r" defTabSz="889000">
            <a:lnSpc>
              <a:spcPct val="90000"/>
            </a:lnSpc>
            <a:spcBef>
              <a:spcPct val="0"/>
            </a:spcBef>
            <a:spcAft>
              <a:spcPct val="35000"/>
            </a:spcAft>
            <a:buNone/>
          </a:pPr>
          <a:r>
            <a:rPr lang="en-GB" sz="2000" b="1" kern="1200" dirty="0">
              <a:solidFill>
                <a:schemeClr val="bg1"/>
              </a:solidFill>
              <a:latin typeface="Calibri"/>
              <a:ea typeface="+mn-ea"/>
              <a:cs typeface="+mn-cs"/>
            </a:rPr>
            <a:t>4. Tuning</a:t>
          </a:r>
        </a:p>
      </dsp:txBody>
      <dsp:txXfrm rot="-5400000">
        <a:off x="3276601" y="1873250"/>
        <a:ext cx="3276600" cy="1069083"/>
      </dsp:txXfrm>
    </dsp:sp>
    <dsp:sp modelId="{47EAF0D0-1941-430E-BB7F-3AEA49730D34}">
      <dsp:nvSpPr>
        <dsp:cNvPr id="0" name=""/>
        <dsp:cNvSpPr/>
      </dsp:nvSpPr>
      <dsp:spPr>
        <a:xfrm>
          <a:off x="1612867" y="743485"/>
          <a:ext cx="3302026" cy="1510229"/>
        </a:xfrm>
        <a:prstGeom prst="roundRect">
          <a:avLst/>
        </a:prstGeom>
        <a:solidFill>
          <a:srgbClr val="4F81BD">
            <a:tint val="60000"/>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002060"/>
              </a:solidFill>
              <a:latin typeface="Calibri"/>
              <a:ea typeface="+mn-ea"/>
              <a:cs typeface="+mn-cs"/>
            </a:rPr>
            <a:t>5. Infrastructure and Technology</a:t>
          </a:r>
        </a:p>
      </dsp:txBody>
      <dsp:txXfrm>
        <a:off x="1686590" y="817208"/>
        <a:ext cx="3154580" cy="1362783"/>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02075" y="0"/>
            <a:ext cx="2986088" cy="501650"/>
          </a:xfrm>
          <a:prstGeom prst="rect">
            <a:avLst/>
          </a:prstGeom>
        </p:spPr>
        <p:txBody>
          <a:bodyPr vert="horz" lIns="91440" tIns="45720" rIns="91440" bIns="45720" rtlCol="0"/>
          <a:lstStyle>
            <a:lvl1pPr algn="r">
              <a:defRPr sz="1200"/>
            </a:lvl1pPr>
          </a:lstStyle>
          <a:p>
            <a:fld id="{ADD36D5F-F8BD-4B84-9C0F-7405AA1A5FBC}" type="datetimeFigureOut">
              <a:rPr lang="en-GB" smtClean="0"/>
              <a:t>22/11/2022</a:t>
            </a:fld>
            <a:endParaRPr lang="en-GB"/>
          </a:p>
        </p:txBody>
      </p:sp>
      <p:sp>
        <p:nvSpPr>
          <p:cNvPr id="4" name="Slide Image Placeholder 3"/>
          <p:cNvSpPr>
            <a:spLocks noGrp="1" noRot="1" noChangeAspect="1"/>
          </p:cNvSpPr>
          <p:nvPr>
            <p:ph type="sldImg" idx="2"/>
          </p:nvPr>
        </p:nvSpPr>
        <p:spPr>
          <a:xfrm>
            <a:off x="1192213" y="1254125"/>
            <a:ext cx="4505325" cy="33797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822826"/>
            <a:ext cx="5511800" cy="39449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8650"/>
            <a:ext cx="2986088"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02075" y="9518650"/>
            <a:ext cx="2986088" cy="501650"/>
          </a:xfrm>
          <a:prstGeom prst="rect">
            <a:avLst/>
          </a:prstGeom>
        </p:spPr>
        <p:txBody>
          <a:bodyPr vert="horz" lIns="91440" tIns="45720" rIns="91440" bIns="45720" rtlCol="0" anchor="b"/>
          <a:lstStyle>
            <a:lvl1pPr algn="r">
              <a:defRPr sz="1200"/>
            </a:lvl1pPr>
          </a:lstStyle>
          <a:p>
            <a:fld id="{088557A5-C6B2-4618-9394-BA38226A5211}" type="slidenum">
              <a:rPr lang="en-GB" smtClean="0"/>
              <a:t>‹#›</a:t>
            </a:fld>
            <a:endParaRPr lang="en-GB"/>
          </a:p>
        </p:txBody>
      </p:sp>
    </p:spTree>
    <p:extLst>
      <p:ext uri="{BB962C8B-B14F-4D97-AF65-F5344CB8AC3E}">
        <p14:creationId xmlns:p14="http://schemas.microsoft.com/office/powerpoint/2010/main" val="131942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10F3D4-4A16-414F-A807-B9D2F97EBC58}" type="datetime1">
              <a:rPr lang="en-GB" smtClean="0"/>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2ABD23-68BB-4B9F-8BD2-E93FBFB322F0}" type="slidenum">
              <a:rPr lang="en-GB" smtClean="0"/>
              <a:t>‹#›</a:t>
            </a:fld>
            <a:endParaRPr lang="en-GB"/>
          </a:p>
        </p:txBody>
      </p:sp>
    </p:spTree>
    <p:extLst>
      <p:ext uri="{BB962C8B-B14F-4D97-AF65-F5344CB8AC3E}">
        <p14:creationId xmlns:p14="http://schemas.microsoft.com/office/powerpoint/2010/main" val="25314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0FE9B1-A52E-42EC-9377-A588C665C8B6}" type="datetime1">
              <a:rPr lang="en-GB" smtClean="0"/>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2ABD23-68BB-4B9F-8BD2-E93FBFB322F0}" type="slidenum">
              <a:rPr lang="en-GB" smtClean="0"/>
              <a:t>‹#›</a:t>
            </a:fld>
            <a:endParaRPr lang="en-GB"/>
          </a:p>
        </p:txBody>
      </p:sp>
    </p:spTree>
    <p:extLst>
      <p:ext uri="{BB962C8B-B14F-4D97-AF65-F5344CB8AC3E}">
        <p14:creationId xmlns:p14="http://schemas.microsoft.com/office/powerpoint/2010/main" val="56098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50834C-5326-4B56-9CEC-0116D43AF5B0}" type="datetime1">
              <a:rPr lang="en-GB" smtClean="0"/>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2ABD23-68BB-4B9F-8BD2-E93FBFB322F0}" type="slidenum">
              <a:rPr lang="en-GB" smtClean="0"/>
              <a:t>‹#›</a:t>
            </a:fld>
            <a:endParaRPr lang="en-GB"/>
          </a:p>
        </p:txBody>
      </p:sp>
    </p:spTree>
    <p:extLst>
      <p:ext uri="{BB962C8B-B14F-4D97-AF65-F5344CB8AC3E}">
        <p14:creationId xmlns:p14="http://schemas.microsoft.com/office/powerpoint/2010/main" val="304591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FDF88-82CA-4316-BB12-126068DEB967}" type="datetime1">
              <a:rPr lang="en-GB" smtClean="0"/>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2ABD23-68BB-4B9F-8BD2-E93FBFB322F0}" type="slidenum">
              <a:rPr lang="en-GB" smtClean="0"/>
              <a:t>‹#›</a:t>
            </a:fld>
            <a:endParaRPr lang="en-GB"/>
          </a:p>
        </p:txBody>
      </p:sp>
    </p:spTree>
    <p:extLst>
      <p:ext uri="{BB962C8B-B14F-4D97-AF65-F5344CB8AC3E}">
        <p14:creationId xmlns:p14="http://schemas.microsoft.com/office/powerpoint/2010/main" val="1571757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55AC77-4919-402C-865D-0AD9C08C0C4E}" type="datetime1">
              <a:rPr lang="en-GB" smtClean="0"/>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2ABD23-68BB-4B9F-8BD2-E93FBFB322F0}" type="slidenum">
              <a:rPr lang="en-GB" smtClean="0"/>
              <a:t>‹#›</a:t>
            </a:fld>
            <a:endParaRPr lang="en-GB"/>
          </a:p>
        </p:txBody>
      </p:sp>
    </p:spTree>
    <p:extLst>
      <p:ext uri="{BB962C8B-B14F-4D97-AF65-F5344CB8AC3E}">
        <p14:creationId xmlns:p14="http://schemas.microsoft.com/office/powerpoint/2010/main" val="1409171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6C6136-EABB-4E38-905F-E84CFDDDA7B3}" type="datetime1">
              <a:rPr lang="en-GB" smtClean="0"/>
              <a:t>22/11/2022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2ABD23-68BB-4B9F-8BD2-E93FBFB322F0}" type="slidenum">
              <a:rPr lang="en-GB" smtClean="0"/>
              <a:t>‹#›</a:t>
            </a:fld>
            <a:endParaRPr lang="en-GB"/>
          </a:p>
        </p:txBody>
      </p:sp>
    </p:spTree>
    <p:extLst>
      <p:ext uri="{BB962C8B-B14F-4D97-AF65-F5344CB8AC3E}">
        <p14:creationId xmlns:p14="http://schemas.microsoft.com/office/powerpoint/2010/main" val="1789607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85073F-AF71-4EC8-A61A-168FA14A90A6}" type="datetime1">
              <a:rPr lang="en-GB" smtClean="0"/>
              <a:t>22/11/2022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2ABD23-68BB-4B9F-8BD2-E93FBFB322F0}" type="slidenum">
              <a:rPr lang="en-GB" smtClean="0"/>
              <a:t>‹#›</a:t>
            </a:fld>
            <a:endParaRPr lang="en-GB"/>
          </a:p>
        </p:txBody>
      </p:sp>
    </p:spTree>
    <p:extLst>
      <p:ext uri="{BB962C8B-B14F-4D97-AF65-F5344CB8AC3E}">
        <p14:creationId xmlns:p14="http://schemas.microsoft.com/office/powerpoint/2010/main" val="2859361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A3E0E-656C-4ACC-BF3D-51F3CF505687}" type="datetime1">
              <a:rPr lang="en-GB" smtClean="0"/>
              <a:t>22/11/2022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2ABD23-68BB-4B9F-8BD2-E93FBFB322F0}" type="slidenum">
              <a:rPr lang="en-GB" smtClean="0"/>
              <a:t>‹#›</a:t>
            </a:fld>
            <a:endParaRPr lang="en-GB"/>
          </a:p>
        </p:txBody>
      </p:sp>
    </p:spTree>
    <p:extLst>
      <p:ext uri="{BB962C8B-B14F-4D97-AF65-F5344CB8AC3E}">
        <p14:creationId xmlns:p14="http://schemas.microsoft.com/office/powerpoint/2010/main" val="2369425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CDE86E-622C-44BE-835D-E64C4388FB5C}" type="datetime1">
              <a:rPr lang="en-GB" smtClean="0"/>
              <a:t>22/11/2022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2ABD23-68BB-4B9F-8BD2-E93FBFB322F0}" type="slidenum">
              <a:rPr lang="en-GB" smtClean="0"/>
              <a:t>‹#›</a:t>
            </a:fld>
            <a:endParaRPr lang="en-GB"/>
          </a:p>
        </p:txBody>
      </p:sp>
    </p:spTree>
    <p:extLst>
      <p:ext uri="{BB962C8B-B14F-4D97-AF65-F5344CB8AC3E}">
        <p14:creationId xmlns:p14="http://schemas.microsoft.com/office/powerpoint/2010/main" val="2537248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8FDC2A-0E4A-4C37-ACA2-2BC9F859524B}" type="datetime1">
              <a:rPr lang="en-GB" smtClean="0"/>
              <a:t>22/11/2022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2ABD23-68BB-4B9F-8BD2-E93FBFB322F0}" type="slidenum">
              <a:rPr lang="en-GB" smtClean="0"/>
              <a:t>‹#›</a:t>
            </a:fld>
            <a:endParaRPr lang="en-GB"/>
          </a:p>
        </p:txBody>
      </p:sp>
    </p:spTree>
    <p:extLst>
      <p:ext uri="{BB962C8B-B14F-4D97-AF65-F5344CB8AC3E}">
        <p14:creationId xmlns:p14="http://schemas.microsoft.com/office/powerpoint/2010/main" val="380970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CDED56-E29D-45B9-BDEE-6F5380EA9212}" type="datetime1">
              <a:rPr lang="en-GB" smtClean="0"/>
              <a:t>22/11/2022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2ABD23-68BB-4B9F-8BD2-E93FBFB322F0}" type="slidenum">
              <a:rPr lang="en-GB" smtClean="0"/>
              <a:t>‹#›</a:t>
            </a:fld>
            <a:endParaRPr lang="en-GB"/>
          </a:p>
        </p:txBody>
      </p:sp>
    </p:spTree>
    <p:extLst>
      <p:ext uri="{BB962C8B-B14F-4D97-AF65-F5344CB8AC3E}">
        <p14:creationId xmlns:p14="http://schemas.microsoft.com/office/powerpoint/2010/main" val="7089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832D0B-27F0-4077-BCBF-B583F654A99B}" type="datetime1">
              <a:rPr lang="en-GB" smtClean="0"/>
              <a:t>22/11/2022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2ABD23-68BB-4B9F-8BD2-E93FBFB322F0}" type="slidenum">
              <a:rPr lang="en-GB" smtClean="0"/>
              <a:t>‹#›</a:t>
            </a:fld>
            <a:endParaRPr lang="en-GB"/>
          </a:p>
        </p:txBody>
      </p:sp>
    </p:spTree>
    <p:extLst>
      <p:ext uri="{BB962C8B-B14F-4D97-AF65-F5344CB8AC3E}">
        <p14:creationId xmlns:p14="http://schemas.microsoft.com/office/powerpoint/2010/main" val="42810576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id="{9D97BBAE-7F91-0D65-1134-5DB388017065}"/>
              </a:ext>
            </a:extLst>
          </p:cNvPr>
          <p:cNvSpPr txBox="1">
            <a:spLocks noChangeArrowheads="1"/>
          </p:cNvSpPr>
          <p:nvPr/>
        </p:nvSpPr>
        <p:spPr bwMode="auto">
          <a:xfrm>
            <a:off x="-57150" y="6593051"/>
            <a:ext cx="4114800" cy="184666"/>
          </a:xfrm>
          <a:prstGeom prst="rect">
            <a:avLst/>
          </a:prstGeom>
          <a:noFill/>
          <a:ln>
            <a:noFill/>
          </a:ln>
        </p:spPr>
        <p:txBody>
          <a:bodyPr>
            <a:spAutoFit/>
          </a:bodyPr>
          <a:lstStyle>
            <a:lvl1pPr eaLnBrk="0" hangingPunct="0">
              <a:defRPr sz="1200">
                <a:solidFill>
                  <a:schemeClr val="bg1"/>
                </a:solidFill>
                <a:latin typeface="Arial" pitchFamily="34" charset="0"/>
                <a:cs typeface="Arial" pitchFamily="34" charset="0"/>
              </a:defRPr>
            </a:lvl1pPr>
            <a:lvl2pPr eaLnBrk="0" hangingPunct="0">
              <a:defRPr sz="1200">
                <a:solidFill>
                  <a:schemeClr val="bg1"/>
                </a:solidFill>
                <a:latin typeface="Arial" pitchFamily="34" charset="0"/>
                <a:cs typeface="Arial" pitchFamily="34" charset="0"/>
              </a:defRPr>
            </a:lvl2pPr>
            <a:lvl3pPr eaLnBrk="0" hangingPunct="0">
              <a:defRPr sz="1200">
                <a:solidFill>
                  <a:schemeClr val="bg1"/>
                </a:solidFill>
                <a:latin typeface="Arial" pitchFamily="34" charset="0"/>
                <a:cs typeface="Arial" pitchFamily="34" charset="0"/>
              </a:defRPr>
            </a:lvl3pPr>
            <a:lvl4pPr eaLnBrk="0" hangingPunct="0">
              <a:defRPr sz="1200">
                <a:solidFill>
                  <a:schemeClr val="bg1"/>
                </a:solidFill>
                <a:latin typeface="Arial" pitchFamily="34" charset="0"/>
                <a:cs typeface="Arial" pitchFamily="34" charset="0"/>
              </a:defRPr>
            </a:lvl4pPr>
            <a:lvl5pPr eaLnBrk="0" hangingPunct="0">
              <a:defRPr sz="1200">
                <a:solidFill>
                  <a:schemeClr val="bg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bg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bg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bg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bg1"/>
                </a:solidFill>
                <a:latin typeface="Arial" pitchFamily="34" charset="0"/>
                <a:cs typeface="Arial" pitchFamily="34" charset="0"/>
              </a:defRPr>
            </a:lvl9pPr>
          </a:lstStyle>
          <a:p>
            <a:pPr defTabSz="685800" eaLnBrk="1" hangingPunct="1">
              <a:spcBef>
                <a:spcPct val="50000"/>
              </a:spcBef>
              <a:defRPr/>
            </a:pPr>
            <a:r>
              <a:rPr lang="en-GB" altLang="en-US" sz="600" dirty="0">
                <a:solidFill>
                  <a:srgbClr val="002060"/>
                </a:solidFill>
                <a:latin typeface="Gill Sans"/>
              </a:rPr>
              <a:t>© Vigilo International Consultants Ltd. No use or reproduction is allowed without permission</a:t>
            </a:r>
          </a:p>
        </p:txBody>
      </p:sp>
      <p:sp>
        <p:nvSpPr>
          <p:cNvPr id="7" name="Rectangle 1">
            <a:extLst>
              <a:ext uri="{FF2B5EF4-FFF2-40B4-BE49-F238E27FC236}">
                <a16:creationId xmlns:a16="http://schemas.microsoft.com/office/drawing/2014/main" id="{6A91A193-2E7F-539A-6052-D50182543B74}"/>
              </a:ext>
            </a:extLst>
          </p:cNvPr>
          <p:cNvSpPr>
            <a:spLocks noChangeArrowheads="1"/>
          </p:cNvSpPr>
          <p:nvPr/>
        </p:nvSpPr>
        <p:spPr bwMode="auto">
          <a:xfrm>
            <a:off x="1955426" y="3150492"/>
            <a:ext cx="4343400" cy="923330"/>
          </a:xfrm>
          <a:prstGeom prst="rect">
            <a:avLst/>
          </a:prstGeom>
          <a:noFill/>
          <a:ln>
            <a:noFill/>
          </a:ln>
          <a:effectLst/>
        </p:spPr>
        <p:txBody>
          <a:bodyPr lIns="0" tIns="0" rIns="30510" bIns="0">
            <a:spAutoFit/>
          </a:bodyPr>
          <a:lstStyle>
            <a:lvl1pPr>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1pPr>
            <a:lvl2pPr>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2pPr>
            <a:lvl3pPr>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3pPr>
            <a:lvl4pPr>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4pPr>
            <a:lvl5pPr>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5pPr>
            <a:lvl6pPr marL="2514600" indent="-228600" defTabSz="457200" fontAlgn="base">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6pPr>
            <a:lvl7pPr marL="2971800" indent="-228600" defTabSz="457200" fontAlgn="base">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7pPr>
            <a:lvl8pPr marL="3429000" indent="-228600" defTabSz="457200" fontAlgn="base">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8pPr>
            <a:lvl9pPr marL="3886200" indent="-228600" defTabSz="457200" fontAlgn="base">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9pPr>
          </a:lstStyle>
          <a:p>
            <a:pPr algn="ctr">
              <a:buClr>
                <a:srgbClr val="000000"/>
              </a:buClr>
              <a:buSzPct val="100000"/>
              <a:buFont typeface="Times New Roman" pitchFamily="18" charset="0"/>
              <a:buNone/>
              <a:defRPr/>
            </a:pPr>
            <a:r>
              <a:rPr lang="en-US" altLang="en-US" sz="3000" b="1" dirty="0">
                <a:solidFill>
                  <a:srgbClr val="002060"/>
                </a:solidFill>
                <a:latin typeface="Calibri" panose="020F0502020204030204" pitchFamily="34" charset="0"/>
              </a:rPr>
              <a:t>A Risk-Based Approach to Name Screening</a:t>
            </a:r>
          </a:p>
        </p:txBody>
      </p:sp>
      <p:pic>
        <p:nvPicPr>
          <p:cNvPr id="8" name="Picture 7">
            <a:extLst>
              <a:ext uri="{FF2B5EF4-FFF2-40B4-BE49-F238E27FC236}">
                <a16:creationId xmlns:a16="http://schemas.microsoft.com/office/drawing/2014/main" id="{2FB20D8C-6E48-A7C8-4C9B-271A02631C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5476" y="402000"/>
            <a:ext cx="3190875"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5">
            <a:extLst>
              <a:ext uri="{FF2B5EF4-FFF2-40B4-BE49-F238E27FC236}">
                <a16:creationId xmlns:a16="http://schemas.microsoft.com/office/drawing/2014/main" id="{EEC3AF46-1E8D-0D5E-D9B9-AE55159DA98B}"/>
              </a:ext>
            </a:extLst>
          </p:cNvPr>
          <p:cNvSpPr>
            <a:spLocks noChangeArrowheads="1"/>
          </p:cNvSpPr>
          <p:nvPr/>
        </p:nvSpPr>
        <p:spPr bwMode="auto">
          <a:xfrm>
            <a:off x="2683935" y="2200925"/>
            <a:ext cx="3092416" cy="276999"/>
          </a:xfrm>
          <a:prstGeom prst="rect">
            <a:avLst/>
          </a:prstGeom>
          <a:noFill/>
          <a:ln>
            <a:noFill/>
          </a:ln>
        </p:spPr>
        <p:txBody>
          <a:bodyPr wrap="square" lIns="0" tIns="0" rIns="30510" bIns="0">
            <a:spAutoFit/>
          </a:bodyPr>
          <a:lstStyle>
            <a:lvl1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1pPr>
            <a:lvl2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2pPr>
            <a:lvl3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3pPr>
            <a:lvl4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4pPr>
            <a:lvl5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9pPr>
          </a:lstStyle>
          <a:p>
            <a:pPr algn="ctr">
              <a:buClr>
                <a:srgbClr val="000000"/>
              </a:buClr>
              <a:buSzPct val="100000"/>
              <a:buFont typeface="Times New Roman" pitchFamily="18" charset="0"/>
              <a:buNone/>
              <a:defRPr/>
            </a:pPr>
            <a:r>
              <a:rPr lang="en-US" altLang="en-US" sz="1800" b="1" dirty="0">
                <a:solidFill>
                  <a:srgbClr val="002060"/>
                </a:solidFill>
                <a:latin typeface="Gill Sans"/>
              </a:rPr>
              <a:t>International Consultants Ltd.</a:t>
            </a:r>
          </a:p>
        </p:txBody>
      </p:sp>
    </p:spTree>
    <p:extLst>
      <p:ext uri="{BB962C8B-B14F-4D97-AF65-F5344CB8AC3E}">
        <p14:creationId xmlns:p14="http://schemas.microsoft.com/office/powerpoint/2010/main" val="345654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50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id="{9D97BBAE-7F91-0D65-1134-5DB388017065}"/>
              </a:ext>
            </a:extLst>
          </p:cNvPr>
          <p:cNvSpPr txBox="1">
            <a:spLocks noChangeArrowheads="1"/>
          </p:cNvSpPr>
          <p:nvPr/>
        </p:nvSpPr>
        <p:spPr bwMode="auto">
          <a:xfrm>
            <a:off x="-57150" y="6593051"/>
            <a:ext cx="4114800" cy="184666"/>
          </a:xfrm>
          <a:prstGeom prst="rect">
            <a:avLst/>
          </a:prstGeom>
          <a:noFill/>
          <a:ln>
            <a:noFill/>
          </a:ln>
        </p:spPr>
        <p:txBody>
          <a:bodyPr>
            <a:spAutoFit/>
          </a:bodyPr>
          <a:lstStyle>
            <a:lvl1pPr eaLnBrk="0" hangingPunct="0">
              <a:defRPr sz="1200">
                <a:solidFill>
                  <a:schemeClr val="bg1"/>
                </a:solidFill>
                <a:latin typeface="Arial" pitchFamily="34" charset="0"/>
                <a:cs typeface="Arial" pitchFamily="34" charset="0"/>
              </a:defRPr>
            </a:lvl1pPr>
            <a:lvl2pPr eaLnBrk="0" hangingPunct="0">
              <a:defRPr sz="1200">
                <a:solidFill>
                  <a:schemeClr val="bg1"/>
                </a:solidFill>
                <a:latin typeface="Arial" pitchFamily="34" charset="0"/>
                <a:cs typeface="Arial" pitchFamily="34" charset="0"/>
              </a:defRPr>
            </a:lvl2pPr>
            <a:lvl3pPr eaLnBrk="0" hangingPunct="0">
              <a:defRPr sz="1200">
                <a:solidFill>
                  <a:schemeClr val="bg1"/>
                </a:solidFill>
                <a:latin typeface="Arial" pitchFamily="34" charset="0"/>
                <a:cs typeface="Arial" pitchFamily="34" charset="0"/>
              </a:defRPr>
            </a:lvl3pPr>
            <a:lvl4pPr eaLnBrk="0" hangingPunct="0">
              <a:defRPr sz="1200">
                <a:solidFill>
                  <a:schemeClr val="bg1"/>
                </a:solidFill>
                <a:latin typeface="Arial" pitchFamily="34" charset="0"/>
                <a:cs typeface="Arial" pitchFamily="34" charset="0"/>
              </a:defRPr>
            </a:lvl4pPr>
            <a:lvl5pPr eaLnBrk="0" hangingPunct="0">
              <a:defRPr sz="1200">
                <a:solidFill>
                  <a:schemeClr val="bg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bg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bg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bg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bg1"/>
                </a:solidFill>
                <a:latin typeface="Arial" pitchFamily="34" charset="0"/>
                <a:cs typeface="Arial" pitchFamily="34" charset="0"/>
              </a:defRPr>
            </a:lvl9pPr>
          </a:lstStyle>
          <a:p>
            <a:pPr defTabSz="685800" eaLnBrk="1" hangingPunct="1">
              <a:spcBef>
                <a:spcPct val="50000"/>
              </a:spcBef>
              <a:defRPr/>
            </a:pPr>
            <a:r>
              <a:rPr lang="en-GB" altLang="en-US" sz="600" dirty="0">
                <a:solidFill>
                  <a:schemeClr val="accent1">
                    <a:lumMod val="75000"/>
                  </a:schemeClr>
                </a:solidFill>
                <a:latin typeface="Gill Sans"/>
              </a:rPr>
              <a:t>© Vigilo International Consultants Ltd. No use or reproduction is allowed without permission</a:t>
            </a:r>
          </a:p>
        </p:txBody>
      </p:sp>
      <p:pic>
        <p:nvPicPr>
          <p:cNvPr id="2" name="Picture 4">
            <a:extLst>
              <a:ext uri="{FF2B5EF4-FFF2-40B4-BE49-F238E27FC236}">
                <a16:creationId xmlns:a16="http://schemas.microsoft.com/office/drawing/2014/main" id="{162B6073-ED5A-489C-60A7-F23EB89FCB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0969" y="5545"/>
            <a:ext cx="1487090" cy="125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Rectangle 5">
            <a:extLst>
              <a:ext uri="{FF2B5EF4-FFF2-40B4-BE49-F238E27FC236}">
                <a16:creationId xmlns:a16="http://schemas.microsoft.com/office/drawing/2014/main" id="{CAAA432E-B296-1455-428C-B6429B96DB8E}"/>
              </a:ext>
            </a:extLst>
          </p:cNvPr>
          <p:cNvSpPr>
            <a:spLocks noChangeArrowheads="1"/>
          </p:cNvSpPr>
          <p:nvPr/>
        </p:nvSpPr>
        <p:spPr bwMode="auto">
          <a:xfrm>
            <a:off x="7740031" y="827445"/>
            <a:ext cx="1228808" cy="115416"/>
          </a:xfrm>
          <a:prstGeom prst="rect">
            <a:avLst/>
          </a:prstGeom>
          <a:noFill/>
          <a:ln>
            <a:noFill/>
          </a:ln>
        </p:spPr>
        <p:txBody>
          <a:bodyPr wrap="square" lIns="0" tIns="0" rIns="30510" bIns="0">
            <a:spAutoFit/>
          </a:bodyPr>
          <a:lstStyle>
            <a:lvl1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1pPr>
            <a:lvl2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2pPr>
            <a:lvl3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3pPr>
            <a:lvl4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4pPr>
            <a:lvl5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9pPr>
          </a:lstStyle>
          <a:p>
            <a:pPr>
              <a:buClr>
                <a:srgbClr val="000000"/>
              </a:buClr>
              <a:buSzPct val="100000"/>
              <a:buFont typeface="Times New Roman" pitchFamily="18" charset="0"/>
              <a:buNone/>
              <a:defRPr/>
            </a:pPr>
            <a:r>
              <a:rPr lang="en-US" altLang="en-US" sz="750" b="1" dirty="0">
                <a:solidFill>
                  <a:srgbClr val="002060"/>
                </a:solidFill>
                <a:latin typeface="Gill Sans"/>
              </a:rPr>
              <a:t>International Consultants Ltd.</a:t>
            </a:r>
          </a:p>
        </p:txBody>
      </p:sp>
      <p:sp>
        <p:nvSpPr>
          <p:cNvPr id="7" name="Rectangle 2">
            <a:extLst>
              <a:ext uri="{FF2B5EF4-FFF2-40B4-BE49-F238E27FC236}">
                <a16:creationId xmlns:a16="http://schemas.microsoft.com/office/drawing/2014/main" id="{977E6A76-6E80-F188-74BD-36FAE7ED6AA9}"/>
              </a:ext>
            </a:extLst>
          </p:cNvPr>
          <p:cNvSpPr txBox="1">
            <a:spLocks noChangeArrowheads="1"/>
          </p:cNvSpPr>
          <p:nvPr/>
        </p:nvSpPr>
        <p:spPr bwMode="auto">
          <a:xfrm>
            <a:off x="381000" y="381000"/>
            <a:ext cx="47625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50760" tIns="50760" rIns="132120" bIns="50760" numCol="1" anchor="t" anchorCtr="0" compatLnSpc="1">
            <a:prstTxWarp prst="textNoShape">
              <a:avLst/>
            </a:prstTxWarp>
          </a:bodyPr>
          <a:lstStyle>
            <a:lvl1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2pPr>
            <a:lvl3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3pPr>
            <a:lvl4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4pPr>
            <a:lvl5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5pPr>
            <a:lvl6pPr marL="25146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6pPr>
            <a:lvl7pPr marL="29718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7pPr>
            <a:lvl8pPr marL="34290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8pPr>
            <a:lvl9pPr marL="38862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9pPr>
          </a:lstStyle>
          <a:p>
            <a:pPr eaLnBrk="1" hangingPunct="1">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en-US" kern="0">
                <a:solidFill>
                  <a:srgbClr val="002060"/>
                </a:solidFill>
                <a:latin typeface="Calibri" panose="020F0502020204030204" pitchFamily="34" charset="0"/>
              </a:rPr>
              <a:t>Implementation Approach</a:t>
            </a:r>
            <a:endParaRPr lang="en-US" altLang="en-US" kern="0" dirty="0">
              <a:solidFill>
                <a:srgbClr val="002060"/>
              </a:solidFill>
              <a:latin typeface="Calibri" panose="020F0502020204030204" pitchFamily="34" charset="0"/>
            </a:endParaRPr>
          </a:p>
        </p:txBody>
      </p:sp>
      <p:sp>
        <p:nvSpPr>
          <p:cNvPr id="8" name="Rectangle 3">
            <a:extLst>
              <a:ext uri="{FF2B5EF4-FFF2-40B4-BE49-F238E27FC236}">
                <a16:creationId xmlns:a16="http://schemas.microsoft.com/office/drawing/2014/main" id="{A54B0B1F-5236-F4ED-1C71-412E005B7955}"/>
              </a:ext>
            </a:extLst>
          </p:cNvPr>
          <p:cNvSpPr txBox="1">
            <a:spLocks noChangeArrowheads="1"/>
          </p:cNvSpPr>
          <p:nvPr/>
        </p:nvSpPr>
        <p:spPr bwMode="auto">
          <a:xfrm>
            <a:off x="0" y="1295400"/>
            <a:ext cx="88392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50760" tIns="50760" rIns="132120" bIns="50760" numCol="1" anchor="t" anchorCtr="0" compatLnSpc="1">
            <a:prstTxWarp prst="textNoShape">
              <a:avLst/>
            </a:prstTxWarp>
          </a:bodyPr>
          <a:lstStyle>
            <a:lvl1pPr marL="342900" indent="-3429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000066"/>
                </a:solidFill>
                <a:latin typeface="+mn-lt"/>
                <a:ea typeface="+mn-ea"/>
                <a:cs typeface="+mn-cs"/>
              </a:defRPr>
            </a:lvl1pPr>
            <a:lvl2pPr marL="742950" indent="-28575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66"/>
                </a:solidFill>
                <a:latin typeface="+mn-lt"/>
              </a:defRPr>
            </a:lvl2pPr>
            <a:lvl3pPr marL="11430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a:solidFill>
                  <a:srgbClr val="000066"/>
                </a:solidFill>
                <a:latin typeface="+mn-lt"/>
              </a:defRPr>
            </a:lvl3pPr>
            <a:lvl4pPr marL="16002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sz="1600">
                <a:solidFill>
                  <a:srgbClr val="000066"/>
                </a:solidFill>
                <a:latin typeface="+mn-lt"/>
              </a:defRPr>
            </a:lvl4pPr>
            <a:lvl5pPr marL="2057400" indent="-228600" algn="l" defTabSz="457200" rtl="0" eaLnBrk="0" fontAlgn="base" hangingPunct="0">
              <a:spcBef>
                <a:spcPts val="300"/>
              </a:spcBef>
              <a:spcAft>
                <a:spcPct val="0"/>
              </a:spcAft>
              <a:buClr>
                <a:srgbClr val="000000"/>
              </a:buClr>
              <a:buSzPct val="100000"/>
              <a:buFont typeface="Times New Roman" panose="02020603050405020304" pitchFamily="18" charset="0"/>
              <a:defRPr sz="1400">
                <a:solidFill>
                  <a:srgbClr val="000066"/>
                </a:solidFill>
                <a:latin typeface="+mn-lt"/>
              </a:defRPr>
            </a:lvl5pPr>
            <a:lvl6pPr marL="25146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6pPr>
            <a:lvl7pPr marL="29718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7pPr>
            <a:lvl8pPr marL="34290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8pPr>
            <a:lvl9pPr marL="38862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9pPr>
          </a:lstStyle>
          <a:p>
            <a:pPr marL="730250" lvl="1"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a:solidFill>
                  <a:srgbClr val="002060"/>
                </a:solidFill>
                <a:latin typeface="Calibri" panose="020F0502020204030204" pitchFamily="34" charset="0"/>
              </a:rPr>
              <a:t>Business Requirements</a:t>
            </a:r>
          </a:p>
          <a:p>
            <a:pPr marL="730250" lvl="1"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a:solidFill>
                  <a:srgbClr val="002060"/>
                </a:solidFill>
                <a:latin typeface="Calibri" panose="020F0502020204030204" pitchFamily="34" charset="0"/>
              </a:rPr>
              <a:t>Risk-based design</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US" altLang="en-US" sz="1600" kern="0">
                <a:solidFill>
                  <a:srgbClr val="002060"/>
                </a:solidFill>
                <a:latin typeface="Calibri" panose="020F0502020204030204" pitchFamily="34" charset="0"/>
              </a:rPr>
              <a:t>System Configuration and Workflows</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US" altLang="en-US" sz="1600" kern="0">
                <a:solidFill>
                  <a:srgbClr val="002060"/>
                </a:solidFill>
                <a:latin typeface="Calibri" panose="020F0502020204030204" pitchFamily="34" charset="0"/>
              </a:rPr>
              <a:t>Data</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US" altLang="en-US" sz="1600" kern="0">
                <a:solidFill>
                  <a:srgbClr val="002060"/>
                </a:solidFill>
                <a:latin typeface="Calibri" panose="020F0502020204030204" pitchFamily="34" charset="0"/>
              </a:rPr>
              <a:t>List Management</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US" altLang="en-US" sz="1600" kern="0">
                <a:solidFill>
                  <a:srgbClr val="002060"/>
                </a:solidFill>
                <a:latin typeface="Calibri" panose="020F0502020204030204" pitchFamily="34" charset="0"/>
              </a:rPr>
              <a:t>Tuning</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US" altLang="en-US" sz="1600" kern="0">
                <a:solidFill>
                  <a:srgbClr val="002060"/>
                </a:solidFill>
                <a:latin typeface="Calibri" panose="020F0502020204030204" pitchFamily="34" charset="0"/>
              </a:rPr>
              <a:t>Infrastructure and Technology</a:t>
            </a:r>
          </a:p>
          <a:p>
            <a:pPr marL="730250" lvl="1"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US" altLang="en-US" sz="1800" kern="0">
                <a:solidFill>
                  <a:srgbClr val="002060"/>
                </a:solidFill>
                <a:latin typeface="Calibri" panose="020F0502020204030204" pitchFamily="34" charset="0"/>
              </a:rPr>
              <a:t>Governance &amp; Controls</a:t>
            </a:r>
          </a:p>
          <a:p>
            <a:pPr marL="730250" lvl="1"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US" altLang="en-US" sz="1800" kern="0">
                <a:solidFill>
                  <a:srgbClr val="002060"/>
                </a:solidFill>
                <a:latin typeface="Calibri" panose="020F0502020204030204" pitchFamily="34" charset="0"/>
              </a:rPr>
              <a:t>Planning &amp; Project Management</a:t>
            </a:r>
          </a:p>
          <a:p>
            <a:pPr marL="730250" lvl="1"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US" altLang="en-US" sz="1800" kern="0">
                <a:solidFill>
                  <a:srgbClr val="002060"/>
                </a:solidFill>
                <a:latin typeface="Calibri" panose="020F0502020204030204" pitchFamily="34" charset="0"/>
              </a:rPr>
              <a:t>Training</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US" altLang="en-US" sz="1600" kern="0">
                <a:solidFill>
                  <a:srgbClr val="002060"/>
                </a:solidFill>
                <a:latin typeface="Calibri" panose="020F0502020204030204" pitchFamily="34" charset="0"/>
              </a:rPr>
              <a:t>System configuration</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US" altLang="en-US" sz="1600" kern="0">
                <a:solidFill>
                  <a:srgbClr val="002060"/>
                </a:solidFill>
                <a:latin typeface="Calibri" panose="020F0502020204030204" pitchFamily="34" charset="0"/>
              </a:rPr>
              <a:t>Workflows</a:t>
            </a:r>
          </a:p>
          <a:p>
            <a:pPr marL="730250" lvl="1"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US" altLang="en-US" sz="1800" kern="0">
                <a:solidFill>
                  <a:srgbClr val="002060"/>
                </a:solidFill>
                <a:latin typeface="Calibri" panose="020F0502020204030204" pitchFamily="34" charset="0"/>
              </a:rPr>
              <a:t>Testing</a:t>
            </a:r>
          </a:p>
          <a:p>
            <a:pPr marL="730250" lvl="1"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US" altLang="en-US" sz="1800" kern="0">
                <a:solidFill>
                  <a:srgbClr val="002060"/>
                </a:solidFill>
                <a:latin typeface="Calibri" panose="020F0502020204030204" pitchFamily="34" charset="0"/>
              </a:rPr>
              <a:t>Post-Live support</a:t>
            </a:r>
            <a:endParaRPr lang="en-GB" altLang="en-US" sz="1800" kern="0" dirty="0">
              <a:solidFill>
                <a:srgbClr val="002060"/>
              </a:solidFill>
              <a:latin typeface="Calibri" panose="020F0502020204030204" pitchFamily="34" charset="0"/>
            </a:endParaRPr>
          </a:p>
        </p:txBody>
      </p:sp>
      <p:sp>
        <p:nvSpPr>
          <p:cNvPr id="9" name="Slide Number Placeholder 8">
            <a:extLst>
              <a:ext uri="{FF2B5EF4-FFF2-40B4-BE49-F238E27FC236}">
                <a16:creationId xmlns:a16="http://schemas.microsoft.com/office/drawing/2014/main" id="{842BB139-4313-857E-68C9-91A3863F20A3}"/>
              </a:ext>
            </a:extLst>
          </p:cNvPr>
          <p:cNvSpPr>
            <a:spLocks noGrp="1"/>
          </p:cNvSpPr>
          <p:nvPr>
            <p:ph type="sldNum" sz="quarter" idx="12"/>
          </p:nvPr>
        </p:nvSpPr>
        <p:spPr/>
        <p:txBody>
          <a:bodyPr/>
          <a:lstStyle/>
          <a:p>
            <a:fld id="{012ABD23-68BB-4B9F-8BD2-E93FBFB322F0}" type="slidenum">
              <a:rPr lang="en-GB" smtClean="0"/>
              <a:t>10</a:t>
            </a:fld>
            <a:endParaRPr lang="en-GB"/>
          </a:p>
        </p:txBody>
      </p:sp>
    </p:spTree>
    <p:extLst>
      <p:ext uri="{BB962C8B-B14F-4D97-AF65-F5344CB8AC3E}">
        <p14:creationId xmlns:p14="http://schemas.microsoft.com/office/powerpoint/2010/main" val="45015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id="{9D97BBAE-7F91-0D65-1134-5DB388017065}"/>
              </a:ext>
            </a:extLst>
          </p:cNvPr>
          <p:cNvSpPr txBox="1">
            <a:spLocks noChangeArrowheads="1"/>
          </p:cNvSpPr>
          <p:nvPr/>
        </p:nvSpPr>
        <p:spPr bwMode="auto">
          <a:xfrm>
            <a:off x="-57150" y="6593051"/>
            <a:ext cx="4114800" cy="184666"/>
          </a:xfrm>
          <a:prstGeom prst="rect">
            <a:avLst/>
          </a:prstGeom>
          <a:noFill/>
          <a:ln>
            <a:noFill/>
          </a:ln>
        </p:spPr>
        <p:txBody>
          <a:bodyPr>
            <a:spAutoFit/>
          </a:bodyPr>
          <a:lstStyle>
            <a:lvl1pPr eaLnBrk="0" hangingPunct="0">
              <a:defRPr sz="1200">
                <a:solidFill>
                  <a:schemeClr val="bg1"/>
                </a:solidFill>
                <a:latin typeface="Arial" pitchFamily="34" charset="0"/>
                <a:cs typeface="Arial" pitchFamily="34" charset="0"/>
              </a:defRPr>
            </a:lvl1pPr>
            <a:lvl2pPr eaLnBrk="0" hangingPunct="0">
              <a:defRPr sz="1200">
                <a:solidFill>
                  <a:schemeClr val="bg1"/>
                </a:solidFill>
                <a:latin typeface="Arial" pitchFamily="34" charset="0"/>
                <a:cs typeface="Arial" pitchFamily="34" charset="0"/>
              </a:defRPr>
            </a:lvl2pPr>
            <a:lvl3pPr eaLnBrk="0" hangingPunct="0">
              <a:defRPr sz="1200">
                <a:solidFill>
                  <a:schemeClr val="bg1"/>
                </a:solidFill>
                <a:latin typeface="Arial" pitchFamily="34" charset="0"/>
                <a:cs typeface="Arial" pitchFamily="34" charset="0"/>
              </a:defRPr>
            </a:lvl3pPr>
            <a:lvl4pPr eaLnBrk="0" hangingPunct="0">
              <a:defRPr sz="1200">
                <a:solidFill>
                  <a:schemeClr val="bg1"/>
                </a:solidFill>
                <a:latin typeface="Arial" pitchFamily="34" charset="0"/>
                <a:cs typeface="Arial" pitchFamily="34" charset="0"/>
              </a:defRPr>
            </a:lvl4pPr>
            <a:lvl5pPr eaLnBrk="0" hangingPunct="0">
              <a:defRPr sz="1200">
                <a:solidFill>
                  <a:schemeClr val="bg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bg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bg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bg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bg1"/>
                </a:solidFill>
                <a:latin typeface="Arial" pitchFamily="34" charset="0"/>
                <a:cs typeface="Arial" pitchFamily="34" charset="0"/>
              </a:defRPr>
            </a:lvl9pPr>
          </a:lstStyle>
          <a:p>
            <a:pPr defTabSz="685800" eaLnBrk="1" hangingPunct="1">
              <a:spcBef>
                <a:spcPct val="50000"/>
              </a:spcBef>
              <a:defRPr/>
            </a:pPr>
            <a:r>
              <a:rPr lang="en-GB" altLang="en-US" sz="600" dirty="0">
                <a:solidFill>
                  <a:schemeClr val="accent1">
                    <a:lumMod val="75000"/>
                  </a:schemeClr>
                </a:solidFill>
                <a:latin typeface="Gill Sans"/>
              </a:rPr>
              <a:t>© Vigilo International Consultants Ltd. No use or reproduction is allowed without permission</a:t>
            </a:r>
          </a:p>
        </p:txBody>
      </p:sp>
      <p:pic>
        <p:nvPicPr>
          <p:cNvPr id="2" name="Picture 4">
            <a:extLst>
              <a:ext uri="{FF2B5EF4-FFF2-40B4-BE49-F238E27FC236}">
                <a16:creationId xmlns:a16="http://schemas.microsoft.com/office/drawing/2014/main" id="{162B6073-ED5A-489C-60A7-F23EB89FCB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0969" y="5545"/>
            <a:ext cx="1487090" cy="125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Rectangle 5">
            <a:extLst>
              <a:ext uri="{FF2B5EF4-FFF2-40B4-BE49-F238E27FC236}">
                <a16:creationId xmlns:a16="http://schemas.microsoft.com/office/drawing/2014/main" id="{CAAA432E-B296-1455-428C-B6429B96DB8E}"/>
              </a:ext>
            </a:extLst>
          </p:cNvPr>
          <p:cNvSpPr>
            <a:spLocks noChangeArrowheads="1"/>
          </p:cNvSpPr>
          <p:nvPr/>
        </p:nvSpPr>
        <p:spPr bwMode="auto">
          <a:xfrm>
            <a:off x="7740031" y="827445"/>
            <a:ext cx="1228808" cy="115416"/>
          </a:xfrm>
          <a:prstGeom prst="rect">
            <a:avLst/>
          </a:prstGeom>
          <a:noFill/>
          <a:ln>
            <a:noFill/>
          </a:ln>
        </p:spPr>
        <p:txBody>
          <a:bodyPr wrap="square" lIns="0" tIns="0" rIns="30510" bIns="0">
            <a:spAutoFit/>
          </a:bodyPr>
          <a:lstStyle>
            <a:lvl1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1pPr>
            <a:lvl2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2pPr>
            <a:lvl3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3pPr>
            <a:lvl4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4pPr>
            <a:lvl5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9pPr>
          </a:lstStyle>
          <a:p>
            <a:pPr>
              <a:buClr>
                <a:srgbClr val="000000"/>
              </a:buClr>
              <a:buSzPct val="100000"/>
              <a:buFont typeface="Times New Roman" pitchFamily="18" charset="0"/>
              <a:buNone/>
              <a:defRPr/>
            </a:pPr>
            <a:r>
              <a:rPr lang="en-US" altLang="en-US" sz="750" b="1" dirty="0">
                <a:solidFill>
                  <a:srgbClr val="002060"/>
                </a:solidFill>
                <a:latin typeface="Gill Sans"/>
              </a:rPr>
              <a:t>International Consultants Ltd.</a:t>
            </a:r>
          </a:p>
        </p:txBody>
      </p:sp>
      <p:sp>
        <p:nvSpPr>
          <p:cNvPr id="12" name="Rectangle 2">
            <a:extLst>
              <a:ext uri="{FF2B5EF4-FFF2-40B4-BE49-F238E27FC236}">
                <a16:creationId xmlns:a16="http://schemas.microsoft.com/office/drawing/2014/main" id="{68682932-2BA9-FCE1-42BF-295116D00426}"/>
              </a:ext>
            </a:extLst>
          </p:cNvPr>
          <p:cNvSpPr txBox="1">
            <a:spLocks noChangeArrowheads="1"/>
          </p:cNvSpPr>
          <p:nvPr/>
        </p:nvSpPr>
        <p:spPr bwMode="auto">
          <a:xfrm>
            <a:off x="381000" y="381000"/>
            <a:ext cx="47625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50760" tIns="50760" rIns="132120" bIns="50760" numCol="1" anchor="t" anchorCtr="0" compatLnSpc="1">
            <a:prstTxWarp prst="textNoShape">
              <a:avLst/>
            </a:prstTxWarp>
          </a:bodyPr>
          <a:lstStyle>
            <a:lvl1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2pPr>
            <a:lvl3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3pPr>
            <a:lvl4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4pPr>
            <a:lvl5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5pPr>
            <a:lvl6pPr marL="25146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6pPr>
            <a:lvl7pPr marL="29718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7pPr>
            <a:lvl8pPr marL="34290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8pPr>
            <a:lvl9pPr marL="38862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9pPr>
          </a:lstStyle>
          <a:p>
            <a:pPr eaLnBrk="1" hangingPunct="1">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en-US" kern="0" dirty="0">
                <a:solidFill>
                  <a:srgbClr val="002060"/>
                </a:solidFill>
                <a:latin typeface="Calibri" panose="020F0502020204030204" pitchFamily="34" charset="0"/>
              </a:rPr>
              <a:t>Introduction</a:t>
            </a:r>
          </a:p>
        </p:txBody>
      </p:sp>
      <p:sp>
        <p:nvSpPr>
          <p:cNvPr id="13" name="Rectangle 3">
            <a:extLst>
              <a:ext uri="{FF2B5EF4-FFF2-40B4-BE49-F238E27FC236}">
                <a16:creationId xmlns:a16="http://schemas.microsoft.com/office/drawing/2014/main" id="{65791D19-1707-B034-1DBA-7B895954EB03}"/>
              </a:ext>
            </a:extLst>
          </p:cNvPr>
          <p:cNvSpPr txBox="1">
            <a:spLocks noChangeArrowheads="1"/>
          </p:cNvSpPr>
          <p:nvPr/>
        </p:nvSpPr>
        <p:spPr bwMode="auto">
          <a:xfrm>
            <a:off x="0" y="1295400"/>
            <a:ext cx="8839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50760" tIns="50760" rIns="132120" bIns="50760" numCol="1" anchor="t" anchorCtr="0" compatLnSpc="1">
            <a:prstTxWarp prst="textNoShape">
              <a:avLst/>
            </a:prstTxWarp>
          </a:bodyPr>
          <a:lstStyle>
            <a:lvl1pPr marL="342900" indent="-3429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000066"/>
                </a:solidFill>
                <a:latin typeface="+mn-lt"/>
                <a:ea typeface="+mn-ea"/>
                <a:cs typeface="+mn-cs"/>
              </a:defRPr>
            </a:lvl1pPr>
            <a:lvl2pPr marL="742950" indent="-28575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66"/>
                </a:solidFill>
                <a:latin typeface="+mn-lt"/>
              </a:defRPr>
            </a:lvl2pPr>
            <a:lvl3pPr marL="11430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a:solidFill>
                  <a:srgbClr val="000066"/>
                </a:solidFill>
                <a:latin typeface="+mn-lt"/>
              </a:defRPr>
            </a:lvl3pPr>
            <a:lvl4pPr marL="16002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sz="1600">
                <a:solidFill>
                  <a:srgbClr val="000066"/>
                </a:solidFill>
                <a:latin typeface="+mn-lt"/>
              </a:defRPr>
            </a:lvl4pPr>
            <a:lvl5pPr marL="2057400" indent="-228600" algn="l" defTabSz="457200" rtl="0" eaLnBrk="0" fontAlgn="base" hangingPunct="0">
              <a:spcBef>
                <a:spcPts val="300"/>
              </a:spcBef>
              <a:spcAft>
                <a:spcPct val="0"/>
              </a:spcAft>
              <a:buClr>
                <a:srgbClr val="000000"/>
              </a:buClr>
              <a:buSzPct val="100000"/>
              <a:buFont typeface="Times New Roman" panose="02020603050405020304" pitchFamily="18" charset="0"/>
              <a:defRPr sz="1400">
                <a:solidFill>
                  <a:srgbClr val="000066"/>
                </a:solidFill>
                <a:latin typeface="+mn-lt"/>
              </a:defRPr>
            </a:lvl5pPr>
            <a:lvl6pPr marL="25146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6pPr>
            <a:lvl7pPr marL="29718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7pPr>
            <a:lvl8pPr marL="34290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8pPr>
            <a:lvl9pPr marL="38862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9pPr>
          </a:lstStyle>
          <a:p>
            <a:pPr marL="730250" lvl="1"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dirty="0">
                <a:solidFill>
                  <a:srgbClr val="002060"/>
                </a:solidFill>
                <a:latin typeface="Calibri" panose="020F0502020204030204" pitchFamily="34" charset="0"/>
              </a:rPr>
              <a:t>All banks* use automated engines to undertake their name screening</a:t>
            </a:r>
            <a:r>
              <a:rPr lang="en-GB" altLang="en-US" sz="1800" kern="0" baseline="30000" dirty="0">
                <a:solidFill>
                  <a:srgbClr val="002060"/>
                </a:solidFill>
                <a:latin typeface="Calibri" panose="020F0502020204030204" pitchFamily="34" charset="0"/>
                <a:sym typeface="Wingdings 2" panose="05020102010507070707" pitchFamily="18" charset="2"/>
              </a:rPr>
              <a:t></a:t>
            </a:r>
            <a:r>
              <a:rPr lang="en-GB" altLang="en-US" sz="1800" kern="0" baseline="30000" dirty="0">
                <a:solidFill>
                  <a:srgbClr val="002060"/>
                </a:solidFill>
                <a:latin typeface="Calibri" panose="020F0502020204030204" pitchFamily="34" charset="0"/>
              </a:rPr>
              <a:t> </a:t>
            </a:r>
            <a:r>
              <a:rPr lang="en-GB" altLang="en-US" sz="1800" kern="0" dirty="0">
                <a:solidFill>
                  <a:srgbClr val="002060"/>
                </a:solidFill>
                <a:latin typeface="Calibri" panose="020F0502020204030204" pitchFamily="34" charset="0"/>
              </a:rPr>
              <a:t>obligations as part of their ongoing KYC/CDD process. Many are also facing problems in managing the risks associated due to the high number of alerts being generated and the number of operations resources required to investigate and manage the output. </a:t>
            </a:r>
          </a:p>
          <a:p>
            <a:pPr marL="730250" lvl="1"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dirty="0">
                <a:solidFill>
                  <a:srgbClr val="002060"/>
                </a:solidFill>
                <a:latin typeface="Calibri" panose="020F0502020204030204" pitchFamily="34" charset="0"/>
              </a:rPr>
              <a:t>To date, the most common methodology is to screen as many lists as deemed necessary by the bank’s risk appetite against the bank’s entire customer database and manually work the hits/alerts generated, with tuning capabilities to suppress or ‘auto close’ obvious false-positives. </a:t>
            </a:r>
          </a:p>
          <a:p>
            <a:pPr marL="730250" lvl="1"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dirty="0">
                <a:solidFill>
                  <a:srgbClr val="002060"/>
                </a:solidFill>
                <a:latin typeface="Calibri" panose="020F0502020204030204" pitchFamily="34" charset="0"/>
              </a:rPr>
              <a:t>This is costly and carries the risk that true matches may not be discovered in a timely manner or that tuning rules may inadvertently suppress true matches.</a:t>
            </a:r>
          </a:p>
          <a:p>
            <a:pPr marL="730250" lvl="1"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dirty="0">
                <a:solidFill>
                  <a:srgbClr val="002060"/>
                </a:solidFill>
                <a:latin typeface="Calibri" panose="020F0502020204030204" pitchFamily="34" charset="0"/>
              </a:rPr>
              <a:t> Although each bank has a unique set of circumstances and clientele, this risk and operational impact could be significantly reduced by creating a </a:t>
            </a:r>
            <a:r>
              <a:rPr lang="en-GB" altLang="en-US" sz="1800" b="1" u="sng" kern="0" dirty="0">
                <a:solidFill>
                  <a:srgbClr val="002060"/>
                </a:solidFill>
                <a:latin typeface="Calibri" panose="020F0502020204030204" pitchFamily="34" charset="0"/>
              </a:rPr>
              <a:t>risk-based approach</a:t>
            </a:r>
            <a:r>
              <a:rPr lang="en-GB" altLang="en-US" sz="1800" kern="0" dirty="0">
                <a:solidFill>
                  <a:srgbClr val="002060"/>
                </a:solidFill>
                <a:latin typeface="Calibri" panose="020F0502020204030204" pitchFamily="34" charset="0"/>
              </a:rPr>
              <a:t> to the end-to-end name screening process.</a:t>
            </a:r>
          </a:p>
          <a:p>
            <a:pPr marL="730250" lvl="1"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dirty="0">
                <a:solidFill>
                  <a:srgbClr val="002060"/>
                </a:solidFill>
                <a:latin typeface="Calibri" panose="020F0502020204030204" pitchFamily="34" charset="0"/>
              </a:rPr>
              <a:t>It should also be noted that, from experience, implementing a new name screening solution can discover many long-standing issues elsewhere within the organisation that may need remediation before/during the project.</a:t>
            </a:r>
          </a:p>
        </p:txBody>
      </p:sp>
      <p:sp>
        <p:nvSpPr>
          <p:cNvPr id="15" name="TextBox 14">
            <a:extLst>
              <a:ext uri="{FF2B5EF4-FFF2-40B4-BE49-F238E27FC236}">
                <a16:creationId xmlns:a16="http://schemas.microsoft.com/office/drawing/2014/main" id="{1B02ED6E-80DF-B4BD-D933-BB1CCBD88CAA}"/>
              </a:ext>
            </a:extLst>
          </p:cNvPr>
          <p:cNvSpPr txBox="1"/>
          <p:nvPr/>
        </p:nvSpPr>
        <p:spPr>
          <a:xfrm>
            <a:off x="381000" y="6172200"/>
            <a:ext cx="8341151" cy="415498"/>
          </a:xfrm>
          <a:prstGeom prst="rect">
            <a:avLst/>
          </a:prstGeom>
          <a:noFill/>
        </p:spPr>
        <p:txBody>
          <a:bodyPr wrap="square">
            <a:spAutoFit/>
          </a:bodyPr>
          <a:lstStyle/>
          <a:p>
            <a:pPr fontAlgn="base">
              <a:spcBef>
                <a:spcPct val="0"/>
              </a:spcBef>
              <a:spcAft>
                <a:spcPct val="0"/>
              </a:spcAft>
              <a:defRPr/>
            </a:pPr>
            <a:r>
              <a:rPr lang="en-GB" sz="1050" dirty="0">
                <a:solidFill>
                  <a:srgbClr val="002060"/>
                </a:solidFill>
                <a:cs typeface="Arial" panose="020B0604020202020204" pitchFamily="34" charset="0"/>
              </a:rPr>
              <a:t>*This document is applicable to all Financial Institutions, but “Bank” is used for presentation purposes</a:t>
            </a:r>
          </a:p>
          <a:p>
            <a:pPr fontAlgn="base">
              <a:spcBef>
                <a:spcPct val="0"/>
              </a:spcBef>
              <a:spcAft>
                <a:spcPct val="0"/>
              </a:spcAft>
              <a:defRPr/>
            </a:pPr>
            <a:r>
              <a:rPr lang="en-GB" altLang="en-US" sz="1050" baseline="30000" dirty="0">
                <a:solidFill>
                  <a:srgbClr val="002060"/>
                </a:solidFill>
                <a:cs typeface="Arial" panose="020B0604020202020204" pitchFamily="34" charset="0"/>
                <a:sym typeface="Wingdings 2" panose="05020102010507070707" pitchFamily="18" charset="2"/>
              </a:rPr>
              <a:t></a:t>
            </a:r>
            <a:r>
              <a:rPr lang="en-GB" altLang="en-US" sz="1050" dirty="0">
                <a:solidFill>
                  <a:srgbClr val="002060"/>
                </a:solidFill>
                <a:cs typeface="Arial" panose="020B0604020202020204" pitchFamily="34" charset="0"/>
              </a:rPr>
              <a:t>Although focused on name screening, other data elements can also be included in scope, such as country, address, passport, national ID, etc.</a:t>
            </a:r>
          </a:p>
        </p:txBody>
      </p:sp>
      <p:sp>
        <p:nvSpPr>
          <p:cNvPr id="16" name="Slide Number Placeholder 15">
            <a:extLst>
              <a:ext uri="{FF2B5EF4-FFF2-40B4-BE49-F238E27FC236}">
                <a16:creationId xmlns:a16="http://schemas.microsoft.com/office/drawing/2014/main" id="{51981CC7-C076-A536-0F47-29157680AFD8}"/>
              </a:ext>
            </a:extLst>
          </p:cNvPr>
          <p:cNvSpPr>
            <a:spLocks noGrp="1"/>
          </p:cNvSpPr>
          <p:nvPr>
            <p:ph type="sldNum" sz="quarter" idx="12"/>
          </p:nvPr>
        </p:nvSpPr>
        <p:spPr/>
        <p:txBody>
          <a:bodyPr/>
          <a:lstStyle/>
          <a:p>
            <a:fld id="{012ABD23-68BB-4B9F-8BD2-E93FBFB322F0}" type="slidenum">
              <a:rPr lang="en-GB" smtClean="0"/>
              <a:t>2</a:t>
            </a:fld>
            <a:endParaRPr lang="en-GB"/>
          </a:p>
        </p:txBody>
      </p:sp>
    </p:spTree>
    <p:extLst>
      <p:ext uri="{BB962C8B-B14F-4D97-AF65-F5344CB8AC3E}">
        <p14:creationId xmlns:p14="http://schemas.microsoft.com/office/powerpoint/2010/main" val="349126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id="{9D97BBAE-7F91-0D65-1134-5DB388017065}"/>
              </a:ext>
            </a:extLst>
          </p:cNvPr>
          <p:cNvSpPr txBox="1">
            <a:spLocks noChangeArrowheads="1"/>
          </p:cNvSpPr>
          <p:nvPr/>
        </p:nvSpPr>
        <p:spPr bwMode="auto">
          <a:xfrm>
            <a:off x="-57150" y="6593051"/>
            <a:ext cx="4114800" cy="184666"/>
          </a:xfrm>
          <a:prstGeom prst="rect">
            <a:avLst/>
          </a:prstGeom>
          <a:noFill/>
          <a:ln>
            <a:noFill/>
          </a:ln>
        </p:spPr>
        <p:txBody>
          <a:bodyPr>
            <a:spAutoFit/>
          </a:bodyPr>
          <a:lstStyle>
            <a:lvl1pPr eaLnBrk="0" hangingPunct="0">
              <a:defRPr sz="1200">
                <a:solidFill>
                  <a:schemeClr val="bg1"/>
                </a:solidFill>
                <a:latin typeface="Arial" pitchFamily="34" charset="0"/>
                <a:cs typeface="Arial" pitchFamily="34" charset="0"/>
              </a:defRPr>
            </a:lvl1pPr>
            <a:lvl2pPr eaLnBrk="0" hangingPunct="0">
              <a:defRPr sz="1200">
                <a:solidFill>
                  <a:schemeClr val="bg1"/>
                </a:solidFill>
                <a:latin typeface="Arial" pitchFamily="34" charset="0"/>
                <a:cs typeface="Arial" pitchFamily="34" charset="0"/>
              </a:defRPr>
            </a:lvl2pPr>
            <a:lvl3pPr eaLnBrk="0" hangingPunct="0">
              <a:defRPr sz="1200">
                <a:solidFill>
                  <a:schemeClr val="bg1"/>
                </a:solidFill>
                <a:latin typeface="Arial" pitchFamily="34" charset="0"/>
                <a:cs typeface="Arial" pitchFamily="34" charset="0"/>
              </a:defRPr>
            </a:lvl3pPr>
            <a:lvl4pPr eaLnBrk="0" hangingPunct="0">
              <a:defRPr sz="1200">
                <a:solidFill>
                  <a:schemeClr val="bg1"/>
                </a:solidFill>
                <a:latin typeface="Arial" pitchFamily="34" charset="0"/>
                <a:cs typeface="Arial" pitchFamily="34" charset="0"/>
              </a:defRPr>
            </a:lvl4pPr>
            <a:lvl5pPr eaLnBrk="0" hangingPunct="0">
              <a:defRPr sz="1200">
                <a:solidFill>
                  <a:schemeClr val="bg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bg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bg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bg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bg1"/>
                </a:solidFill>
                <a:latin typeface="Arial" pitchFamily="34" charset="0"/>
                <a:cs typeface="Arial" pitchFamily="34" charset="0"/>
              </a:defRPr>
            </a:lvl9pPr>
          </a:lstStyle>
          <a:p>
            <a:pPr defTabSz="685800" eaLnBrk="1" hangingPunct="1">
              <a:spcBef>
                <a:spcPct val="50000"/>
              </a:spcBef>
              <a:defRPr/>
            </a:pPr>
            <a:r>
              <a:rPr lang="en-GB" altLang="en-US" sz="600" dirty="0">
                <a:solidFill>
                  <a:schemeClr val="accent1">
                    <a:lumMod val="75000"/>
                  </a:schemeClr>
                </a:solidFill>
                <a:latin typeface="Gill Sans"/>
              </a:rPr>
              <a:t>© Vigilo International Consultants Ltd. No use or reproduction is allowed without permission</a:t>
            </a:r>
          </a:p>
        </p:txBody>
      </p:sp>
      <p:pic>
        <p:nvPicPr>
          <p:cNvPr id="2" name="Picture 4">
            <a:extLst>
              <a:ext uri="{FF2B5EF4-FFF2-40B4-BE49-F238E27FC236}">
                <a16:creationId xmlns:a16="http://schemas.microsoft.com/office/drawing/2014/main" id="{162B6073-ED5A-489C-60A7-F23EB89FCB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0969" y="5545"/>
            <a:ext cx="1487090" cy="125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Rectangle 5">
            <a:extLst>
              <a:ext uri="{FF2B5EF4-FFF2-40B4-BE49-F238E27FC236}">
                <a16:creationId xmlns:a16="http://schemas.microsoft.com/office/drawing/2014/main" id="{CAAA432E-B296-1455-428C-B6429B96DB8E}"/>
              </a:ext>
            </a:extLst>
          </p:cNvPr>
          <p:cNvSpPr>
            <a:spLocks noChangeArrowheads="1"/>
          </p:cNvSpPr>
          <p:nvPr/>
        </p:nvSpPr>
        <p:spPr bwMode="auto">
          <a:xfrm>
            <a:off x="7740031" y="827445"/>
            <a:ext cx="1228808" cy="115416"/>
          </a:xfrm>
          <a:prstGeom prst="rect">
            <a:avLst/>
          </a:prstGeom>
          <a:noFill/>
          <a:ln>
            <a:noFill/>
          </a:ln>
        </p:spPr>
        <p:txBody>
          <a:bodyPr wrap="square" lIns="0" tIns="0" rIns="30510" bIns="0">
            <a:spAutoFit/>
          </a:bodyPr>
          <a:lstStyle>
            <a:lvl1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1pPr>
            <a:lvl2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2pPr>
            <a:lvl3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3pPr>
            <a:lvl4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4pPr>
            <a:lvl5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9pPr>
          </a:lstStyle>
          <a:p>
            <a:pPr>
              <a:buClr>
                <a:srgbClr val="000000"/>
              </a:buClr>
              <a:buSzPct val="100000"/>
              <a:buFont typeface="Times New Roman" pitchFamily="18" charset="0"/>
              <a:buNone/>
              <a:defRPr/>
            </a:pPr>
            <a:r>
              <a:rPr lang="en-US" altLang="en-US" sz="750" b="1" dirty="0">
                <a:solidFill>
                  <a:srgbClr val="002060"/>
                </a:solidFill>
                <a:latin typeface="Gill Sans"/>
              </a:rPr>
              <a:t>International Consultants Ltd.</a:t>
            </a:r>
          </a:p>
        </p:txBody>
      </p:sp>
      <p:grpSp>
        <p:nvGrpSpPr>
          <p:cNvPr id="14" name="Group 5">
            <a:extLst>
              <a:ext uri="{FF2B5EF4-FFF2-40B4-BE49-F238E27FC236}">
                <a16:creationId xmlns:a16="http://schemas.microsoft.com/office/drawing/2014/main" id="{8D21F071-2D92-E844-A0F4-B7C550E96490}"/>
              </a:ext>
            </a:extLst>
          </p:cNvPr>
          <p:cNvGrpSpPr>
            <a:grpSpLocks/>
          </p:cNvGrpSpPr>
          <p:nvPr/>
        </p:nvGrpSpPr>
        <p:grpSpPr bwMode="auto">
          <a:xfrm>
            <a:off x="914400" y="2667000"/>
            <a:ext cx="7315200" cy="3886200"/>
            <a:chOff x="1612867" y="743485"/>
            <a:chExt cx="3302026" cy="1510229"/>
          </a:xfrm>
        </p:grpSpPr>
        <p:sp>
          <p:nvSpPr>
            <p:cNvPr id="16" name="Rounded Rectangle 6">
              <a:extLst>
                <a:ext uri="{FF2B5EF4-FFF2-40B4-BE49-F238E27FC236}">
                  <a16:creationId xmlns:a16="http://schemas.microsoft.com/office/drawing/2014/main" id="{7FD431A0-A096-8B5B-3426-10AD6016CC5D}"/>
                </a:ext>
              </a:extLst>
            </p:cNvPr>
            <p:cNvSpPr/>
            <p:nvPr/>
          </p:nvSpPr>
          <p:spPr>
            <a:xfrm>
              <a:off x="1612867" y="743485"/>
              <a:ext cx="3302026" cy="1510229"/>
            </a:xfrm>
            <a:prstGeom prst="roundRect">
              <a:avLst/>
            </a:prstGeom>
            <a:solidFill>
              <a:srgbClr val="4F81BD">
                <a:tint val="60000"/>
                <a:hueOff val="0"/>
                <a:satOff val="0"/>
                <a:lumOff val="0"/>
                <a:alphaOff val="0"/>
              </a:srgbClr>
            </a:solidFill>
            <a:ln w="25400" cap="flat" cmpd="sng" algn="ctr">
              <a:solidFill>
                <a:sysClr val="window" lastClr="FFFFFF">
                  <a:hueOff val="0"/>
                  <a:satOff val="0"/>
                  <a:lumOff val="0"/>
                  <a:alphaOff val="0"/>
                </a:sysClr>
              </a:solidFill>
              <a:prstDash val="solid"/>
            </a:ln>
            <a:effectLst/>
          </p:spPr>
        </p:sp>
        <p:sp>
          <p:nvSpPr>
            <p:cNvPr id="17" name="Rounded Rectangle 4">
              <a:extLst>
                <a:ext uri="{FF2B5EF4-FFF2-40B4-BE49-F238E27FC236}">
                  <a16:creationId xmlns:a16="http://schemas.microsoft.com/office/drawing/2014/main" id="{9EE3E2DD-3DCD-C544-A681-B9E0BB5AAF03}"/>
                </a:ext>
              </a:extLst>
            </p:cNvPr>
            <p:cNvSpPr/>
            <p:nvPr/>
          </p:nvSpPr>
          <p:spPr>
            <a:xfrm>
              <a:off x="1686676" y="817516"/>
              <a:ext cx="3154409" cy="1362167"/>
            </a:xfrm>
            <a:prstGeom prst="rect">
              <a:avLst/>
            </a:prstGeom>
            <a:noFill/>
            <a:ln>
              <a:noFill/>
            </a:ln>
            <a:effectLst/>
          </p:spPr>
          <p:txBody>
            <a:bodyPr lIns="76200" tIns="76200" rIns="76200" bIns="76200" spcCol="1270" anchor="ctr"/>
            <a:lstStyle/>
            <a:p>
              <a:pPr marL="0" marR="0" lvl="0" indent="0" algn="ctr" defTabSz="889000" eaLnBrk="1" fontAlgn="base" latinLnBrk="0" hangingPunct="1">
                <a:lnSpc>
                  <a:spcPct val="90000"/>
                </a:lnSpc>
                <a:spcBef>
                  <a:spcPct val="0"/>
                </a:spcBef>
                <a:spcAft>
                  <a:spcPct val="35000"/>
                </a:spcAft>
                <a:buClrTx/>
                <a:buSzTx/>
                <a:buFontTx/>
                <a:buNone/>
                <a:tabLst/>
                <a:defRPr/>
              </a:pPr>
              <a:r>
                <a:rPr kumimoji="0" lang="en-GB" sz="2000" b="1" i="0" u="none" strike="noStrike" kern="0" cap="none" spc="0" normalizeH="0" baseline="0" noProof="0" dirty="0">
                  <a:ln>
                    <a:noFill/>
                  </a:ln>
                  <a:solidFill>
                    <a:sysClr val="windowText" lastClr="000000">
                      <a:hueOff val="0"/>
                      <a:satOff val="0"/>
                      <a:lumOff val="0"/>
                      <a:alphaOff val="0"/>
                    </a:sysClr>
                  </a:solidFill>
                  <a:effectLst/>
                  <a:uLnTx/>
                  <a:uFillTx/>
                  <a:latin typeface="Gill Sans"/>
                  <a:ea typeface="+mn-ea"/>
                  <a:cs typeface="+mn-cs"/>
                </a:rPr>
                <a:t>5. Infrastructure and Technology</a:t>
              </a:r>
            </a:p>
          </p:txBody>
        </p:sp>
      </p:grpSp>
      <p:sp>
        <p:nvSpPr>
          <p:cNvPr id="18" name="Rectangle 2">
            <a:extLst>
              <a:ext uri="{FF2B5EF4-FFF2-40B4-BE49-F238E27FC236}">
                <a16:creationId xmlns:a16="http://schemas.microsoft.com/office/drawing/2014/main" id="{FB4A5372-9FB0-68B1-FFEC-C8A91A47AE45}"/>
              </a:ext>
            </a:extLst>
          </p:cNvPr>
          <p:cNvSpPr txBox="1">
            <a:spLocks noChangeArrowheads="1"/>
          </p:cNvSpPr>
          <p:nvPr/>
        </p:nvSpPr>
        <p:spPr bwMode="auto">
          <a:xfrm>
            <a:off x="381000" y="381000"/>
            <a:ext cx="47625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50760" tIns="50760" rIns="132120" bIns="50760" numCol="1" anchor="t" anchorCtr="0" compatLnSpc="1">
            <a:prstTxWarp prst="textNoShape">
              <a:avLst/>
            </a:prstTxWarp>
          </a:bodyPr>
          <a:lstStyle>
            <a:lvl1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2pPr>
            <a:lvl3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3pPr>
            <a:lvl4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4pPr>
            <a:lvl5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5pPr>
            <a:lvl6pPr marL="25146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6pPr>
            <a:lvl7pPr marL="29718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7pPr>
            <a:lvl8pPr marL="34290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8pPr>
            <a:lvl9pPr marL="38862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9pPr>
          </a:lstStyle>
          <a:p>
            <a:pPr eaLnBrk="1" hangingPunct="1">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en-US" kern="0">
                <a:solidFill>
                  <a:srgbClr val="002060"/>
                </a:solidFill>
                <a:latin typeface="Calibri" panose="020F0502020204030204" pitchFamily="34" charset="0"/>
              </a:rPr>
              <a:t>Scope</a:t>
            </a:r>
          </a:p>
        </p:txBody>
      </p:sp>
      <p:sp>
        <p:nvSpPr>
          <p:cNvPr id="19" name="Rectangle 3">
            <a:extLst>
              <a:ext uri="{FF2B5EF4-FFF2-40B4-BE49-F238E27FC236}">
                <a16:creationId xmlns:a16="http://schemas.microsoft.com/office/drawing/2014/main" id="{9BA1D01A-A472-FF2C-C538-0932A1BA9B6C}"/>
              </a:ext>
            </a:extLst>
          </p:cNvPr>
          <p:cNvSpPr txBox="1">
            <a:spLocks noChangeArrowheads="1"/>
          </p:cNvSpPr>
          <p:nvPr/>
        </p:nvSpPr>
        <p:spPr bwMode="auto">
          <a:xfrm>
            <a:off x="0" y="1295400"/>
            <a:ext cx="8839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50760" tIns="50760" rIns="132120" bIns="50760" numCol="1" anchor="t" anchorCtr="0" compatLnSpc="1">
            <a:prstTxWarp prst="textNoShape">
              <a:avLst/>
            </a:prstTxWarp>
          </a:bodyPr>
          <a:lstStyle>
            <a:lvl1pPr marL="342900" indent="-3429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000066"/>
                </a:solidFill>
                <a:latin typeface="+mn-lt"/>
                <a:ea typeface="+mn-ea"/>
                <a:cs typeface="+mn-cs"/>
              </a:defRPr>
            </a:lvl1pPr>
            <a:lvl2pPr marL="742950" indent="-28575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66"/>
                </a:solidFill>
                <a:latin typeface="+mn-lt"/>
              </a:defRPr>
            </a:lvl2pPr>
            <a:lvl3pPr marL="11430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a:solidFill>
                  <a:srgbClr val="000066"/>
                </a:solidFill>
                <a:latin typeface="+mn-lt"/>
              </a:defRPr>
            </a:lvl3pPr>
            <a:lvl4pPr marL="16002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sz="1600">
                <a:solidFill>
                  <a:srgbClr val="000066"/>
                </a:solidFill>
                <a:latin typeface="+mn-lt"/>
              </a:defRPr>
            </a:lvl4pPr>
            <a:lvl5pPr marL="2057400" indent="-228600" algn="l" defTabSz="457200" rtl="0" eaLnBrk="0" fontAlgn="base" hangingPunct="0">
              <a:spcBef>
                <a:spcPts val="300"/>
              </a:spcBef>
              <a:spcAft>
                <a:spcPct val="0"/>
              </a:spcAft>
              <a:buClr>
                <a:srgbClr val="000000"/>
              </a:buClr>
              <a:buSzPct val="100000"/>
              <a:buFont typeface="Times New Roman" panose="02020603050405020304" pitchFamily="18" charset="0"/>
              <a:defRPr sz="1400">
                <a:solidFill>
                  <a:srgbClr val="000066"/>
                </a:solidFill>
                <a:latin typeface="+mn-lt"/>
              </a:defRPr>
            </a:lvl5pPr>
            <a:lvl6pPr marL="25146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6pPr>
            <a:lvl7pPr marL="29718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7pPr>
            <a:lvl8pPr marL="34290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8pPr>
            <a:lvl9pPr marL="38862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9pPr>
          </a:lstStyle>
          <a:p>
            <a:pPr marL="730250" lvl="1"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dirty="0">
                <a:solidFill>
                  <a:srgbClr val="002060"/>
                </a:solidFill>
                <a:latin typeface="Calibri" panose="020F0502020204030204" pitchFamily="34" charset="0"/>
              </a:rPr>
              <a:t>In a typical implementation of any Name Screening solution there are 6 inter-dependent and parallel workstreams that build the full end-to-end solution.</a:t>
            </a:r>
          </a:p>
          <a:p>
            <a:pPr marL="730250" lvl="1"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dirty="0">
                <a:solidFill>
                  <a:srgbClr val="002060"/>
                </a:solidFill>
                <a:latin typeface="Calibri" panose="020F0502020204030204" pitchFamily="34" charset="0"/>
              </a:rPr>
              <a:t>Normally, the main focus of delivery is on 1 </a:t>
            </a:r>
            <a:r>
              <a:rPr lang="en-GB" altLang="en-US" sz="1800" b="1" kern="0" dirty="0">
                <a:solidFill>
                  <a:srgbClr val="002060"/>
                </a:solidFill>
                <a:latin typeface="Calibri" panose="020F0502020204030204" pitchFamily="34" charset="0"/>
              </a:rPr>
              <a:t>and</a:t>
            </a:r>
            <a:r>
              <a:rPr lang="en-GB" altLang="en-US" sz="1800" kern="0" dirty="0">
                <a:solidFill>
                  <a:srgbClr val="002060"/>
                </a:solidFill>
                <a:latin typeface="Calibri" panose="020F0502020204030204" pitchFamily="34" charset="0"/>
              </a:rPr>
              <a:t> 5, however in a risk-based approach we review the entire end-to-end process in order to optimise results.</a:t>
            </a:r>
          </a:p>
          <a:p>
            <a:pPr marL="730250" lvl="1"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endParaRPr lang="en-GB" altLang="en-US" sz="1800" kern="0" dirty="0">
              <a:solidFill>
                <a:srgbClr val="002060"/>
              </a:solidFill>
              <a:latin typeface="Calibri" panose="020F0502020204030204" pitchFamily="34" charset="0"/>
            </a:endParaRPr>
          </a:p>
          <a:p>
            <a:pPr marL="730250" lvl="1"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endParaRPr lang="en-GB" altLang="en-US" sz="1800" kern="0" dirty="0">
              <a:solidFill>
                <a:srgbClr val="002060"/>
              </a:solidFill>
              <a:latin typeface="Calibri" panose="020F0502020204030204" pitchFamily="34" charset="0"/>
            </a:endParaRPr>
          </a:p>
        </p:txBody>
      </p:sp>
      <p:graphicFrame>
        <p:nvGraphicFramePr>
          <p:cNvPr id="20" name="Diagram 19">
            <a:extLst>
              <a:ext uri="{FF2B5EF4-FFF2-40B4-BE49-F238E27FC236}">
                <a16:creationId xmlns:a16="http://schemas.microsoft.com/office/drawing/2014/main" id="{AA92B0A0-2597-8388-280D-4BBD0D660363}"/>
              </a:ext>
            </a:extLst>
          </p:cNvPr>
          <p:cNvGraphicFramePr/>
          <p:nvPr>
            <p:extLst>
              <p:ext uri="{D42A27DB-BD31-4B8C-83A1-F6EECF244321}">
                <p14:modId xmlns:p14="http://schemas.microsoft.com/office/powerpoint/2010/main" val="3206207488"/>
              </p:ext>
            </p:extLst>
          </p:nvPr>
        </p:nvGraphicFramePr>
        <p:xfrm>
          <a:off x="1295400" y="3124200"/>
          <a:ext cx="6553200" cy="2997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1" name="TextBox 1">
            <a:extLst>
              <a:ext uri="{FF2B5EF4-FFF2-40B4-BE49-F238E27FC236}">
                <a16:creationId xmlns:a16="http://schemas.microsoft.com/office/drawing/2014/main" id="{30C28798-F687-B0B7-395E-42D772782385}"/>
              </a:ext>
            </a:extLst>
          </p:cNvPr>
          <p:cNvSpPr txBox="1">
            <a:spLocks noChangeArrowheads="1"/>
          </p:cNvSpPr>
          <p:nvPr/>
        </p:nvSpPr>
        <p:spPr bwMode="auto">
          <a:xfrm>
            <a:off x="1676400" y="2724150"/>
            <a:ext cx="5791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n-GB" altLang="en-US" sz="2000" b="1" dirty="0">
                <a:solidFill>
                  <a:srgbClr val="002060"/>
                </a:solidFill>
                <a:cs typeface="Arial" panose="020B0604020202020204" pitchFamily="34" charset="0"/>
              </a:rPr>
              <a:t>6. Governance &amp; Controls</a:t>
            </a:r>
          </a:p>
        </p:txBody>
      </p:sp>
      <p:sp>
        <p:nvSpPr>
          <p:cNvPr id="22" name="Slide Number Placeholder 21">
            <a:extLst>
              <a:ext uri="{FF2B5EF4-FFF2-40B4-BE49-F238E27FC236}">
                <a16:creationId xmlns:a16="http://schemas.microsoft.com/office/drawing/2014/main" id="{4DB9F5E5-69C1-A35C-FA81-9C8EBF9A72B5}"/>
              </a:ext>
            </a:extLst>
          </p:cNvPr>
          <p:cNvSpPr>
            <a:spLocks noGrp="1"/>
          </p:cNvSpPr>
          <p:nvPr>
            <p:ph type="sldNum" sz="quarter" idx="12"/>
          </p:nvPr>
        </p:nvSpPr>
        <p:spPr/>
        <p:txBody>
          <a:bodyPr/>
          <a:lstStyle/>
          <a:p>
            <a:fld id="{012ABD23-68BB-4B9F-8BD2-E93FBFB322F0}" type="slidenum">
              <a:rPr lang="en-GB" smtClean="0"/>
              <a:t>3</a:t>
            </a:fld>
            <a:endParaRPr lang="en-GB"/>
          </a:p>
        </p:txBody>
      </p:sp>
    </p:spTree>
    <p:extLst>
      <p:ext uri="{BB962C8B-B14F-4D97-AF65-F5344CB8AC3E}">
        <p14:creationId xmlns:p14="http://schemas.microsoft.com/office/powerpoint/2010/main" val="139538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id="{9D97BBAE-7F91-0D65-1134-5DB388017065}"/>
              </a:ext>
            </a:extLst>
          </p:cNvPr>
          <p:cNvSpPr txBox="1">
            <a:spLocks noChangeArrowheads="1"/>
          </p:cNvSpPr>
          <p:nvPr/>
        </p:nvSpPr>
        <p:spPr bwMode="auto">
          <a:xfrm>
            <a:off x="-57150" y="6593051"/>
            <a:ext cx="4114800" cy="184666"/>
          </a:xfrm>
          <a:prstGeom prst="rect">
            <a:avLst/>
          </a:prstGeom>
          <a:noFill/>
          <a:ln>
            <a:noFill/>
          </a:ln>
        </p:spPr>
        <p:txBody>
          <a:bodyPr>
            <a:spAutoFit/>
          </a:bodyPr>
          <a:lstStyle>
            <a:lvl1pPr eaLnBrk="0" hangingPunct="0">
              <a:defRPr sz="1200">
                <a:solidFill>
                  <a:schemeClr val="bg1"/>
                </a:solidFill>
                <a:latin typeface="Arial" pitchFamily="34" charset="0"/>
                <a:cs typeface="Arial" pitchFamily="34" charset="0"/>
              </a:defRPr>
            </a:lvl1pPr>
            <a:lvl2pPr eaLnBrk="0" hangingPunct="0">
              <a:defRPr sz="1200">
                <a:solidFill>
                  <a:schemeClr val="bg1"/>
                </a:solidFill>
                <a:latin typeface="Arial" pitchFamily="34" charset="0"/>
                <a:cs typeface="Arial" pitchFamily="34" charset="0"/>
              </a:defRPr>
            </a:lvl2pPr>
            <a:lvl3pPr eaLnBrk="0" hangingPunct="0">
              <a:defRPr sz="1200">
                <a:solidFill>
                  <a:schemeClr val="bg1"/>
                </a:solidFill>
                <a:latin typeface="Arial" pitchFamily="34" charset="0"/>
                <a:cs typeface="Arial" pitchFamily="34" charset="0"/>
              </a:defRPr>
            </a:lvl3pPr>
            <a:lvl4pPr eaLnBrk="0" hangingPunct="0">
              <a:defRPr sz="1200">
                <a:solidFill>
                  <a:schemeClr val="bg1"/>
                </a:solidFill>
                <a:latin typeface="Arial" pitchFamily="34" charset="0"/>
                <a:cs typeface="Arial" pitchFamily="34" charset="0"/>
              </a:defRPr>
            </a:lvl4pPr>
            <a:lvl5pPr eaLnBrk="0" hangingPunct="0">
              <a:defRPr sz="1200">
                <a:solidFill>
                  <a:schemeClr val="bg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bg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bg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bg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bg1"/>
                </a:solidFill>
                <a:latin typeface="Arial" pitchFamily="34" charset="0"/>
                <a:cs typeface="Arial" pitchFamily="34" charset="0"/>
              </a:defRPr>
            </a:lvl9pPr>
          </a:lstStyle>
          <a:p>
            <a:pPr defTabSz="685800" eaLnBrk="1" hangingPunct="1">
              <a:spcBef>
                <a:spcPct val="50000"/>
              </a:spcBef>
              <a:defRPr/>
            </a:pPr>
            <a:r>
              <a:rPr lang="en-GB" altLang="en-US" sz="600" dirty="0">
                <a:solidFill>
                  <a:schemeClr val="accent1">
                    <a:lumMod val="75000"/>
                  </a:schemeClr>
                </a:solidFill>
                <a:latin typeface="Gill Sans"/>
              </a:rPr>
              <a:t>© Vigilo International Consultants Ltd. No use or reproduction is allowed without permission</a:t>
            </a:r>
          </a:p>
        </p:txBody>
      </p:sp>
      <p:pic>
        <p:nvPicPr>
          <p:cNvPr id="2" name="Picture 4">
            <a:extLst>
              <a:ext uri="{FF2B5EF4-FFF2-40B4-BE49-F238E27FC236}">
                <a16:creationId xmlns:a16="http://schemas.microsoft.com/office/drawing/2014/main" id="{162B6073-ED5A-489C-60A7-F23EB89FCB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0969" y="5545"/>
            <a:ext cx="1487090" cy="125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Rectangle 5">
            <a:extLst>
              <a:ext uri="{FF2B5EF4-FFF2-40B4-BE49-F238E27FC236}">
                <a16:creationId xmlns:a16="http://schemas.microsoft.com/office/drawing/2014/main" id="{CAAA432E-B296-1455-428C-B6429B96DB8E}"/>
              </a:ext>
            </a:extLst>
          </p:cNvPr>
          <p:cNvSpPr>
            <a:spLocks noChangeArrowheads="1"/>
          </p:cNvSpPr>
          <p:nvPr/>
        </p:nvSpPr>
        <p:spPr bwMode="auto">
          <a:xfrm>
            <a:off x="7740031" y="827445"/>
            <a:ext cx="1228808" cy="115416"/>
          </a:xfrm>
          <a:prstGeom prst="rect">
            <a:avLst/>
          </a:prstGeom>
          <a:noFill/>
          <a:ln>
            <a:noFill/>
          </a:ln>
        </p:spPr>
        <p:txBody>
          <a:bodyPr wrap="square" lIns="0" tIns="0" rIns="30510" bIns="0">
            <a:spAutoFit/>
          </a:bodyPr>
          <a:lstStyle>
            <a:lvl1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1pPr>
            <a:lvl2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2pPr>
            <a:lvl3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3pPr>
            <a:lvl4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4pPr>
            <a:lvl5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9pPr>
          </a:lstStyle>
          <a:p>
            <a:pPr>
              <a:buClr>
                <a:srgbClr val="000000"/>
              </a:buClr>
              <a:buSzPct val="100000"/>
              <a:buFont typeface="Times New Roman" pitchFamily="18" charset="0"/>
              <a:buNone/>
              <a:defRPr/>
            </a:pPr>
            <a:r>
              <a:rPr lang="en-US" altLang="en-US" sz="750" b="1" dirty="0">
                <a:solidFill>
                  <a:srgbClr val="002060"/>
                </a:solidFill>
                <a:latin typeface="Gill Sans"/>
              </a:rPr>
              <a:t>International Consultants Ltd.</a:t>
            </a:r>
          </a:p>
        </p:txBody>
      </p:sp>
      <p:sp>
        <p:nvSpPr>
          <p:cNvPr id="7" name="Rectangle 2">
            <a:extLst>
              <a:ext uri="{FF2B5EF4-FFF2-40B4-BE49-F238E27FC236}">
                <a16:creationId xmlns:a16="http://schemas.microsoft.com/office/drawing/2014/main" id="{6B5BA962-18A4-88E5-E766-9C90830589A9}"/>
              </a:ext>
            </a:extLst>
          </p:cNvPr>
          <p:cNvSpPr txBox="1">
            <a:spLocks noChangeArrowheads="1"/>
          </p:cNvSpPr>
          <p:nvPr/>
        </p:nvSpPr>
        <p:spPr bwMode="auto">
          <a:xfrm>
            <a:off x="381000" y="381000"/>
            <a:ext cx="63246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50760" tIns="50760" rIns="132120" bIns="50760" numCol="1" anchor="t" anchorCtr="0" compatLnSpc="1">
            <a:prstTxWarp prst="textNoShape">
              <a:avLst/>
            </a:prstTxWarp>
          </a:bodyPr>
          <a:lstStyle>
            <a:lvl1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2pPr>
            <a:lvl3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3pPr>
            <a:lvl4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4pPr>
            <a:lvl5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5pPr>
            <a:lvl6pPr marL="25146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6pPr>
            <a:lvl7pPr marL="29718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7pPr>
            <a:lvl8pPr marL="34290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8pPr>
            <a:lvl9pPr marL="38862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9pPr>
          </a:lstStyle>
          <a:p>
            <a:pPr eaLnBrk="1" hangingPunct="1">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en-US" kern="0">
                <a:solidFill>
                  <a:srgbClr val="002060"/>
                </a:solidFill>
                <a:latin typeface="Calibri" panose="020F0502020204030204" pitchFamily="34" charset="0"/>
              </a:rPr>
              <a:t>System Configuration and Workflows</a:t>
            </a:r>
            <a:endParaRPr lang="en-US" altLang="en-US" kern="0" dirty="0">
              <a:solidFill>
                <a:srgbClr val="002060"/>
              </a:solidFill>
              <a:latin typeface="Calibri" panose="020F0502020204030204" pitchFamily="34" charset="0"/>
            </a:endParaRPr>
          </a:p>
        </p:txBody>
      </p:sp>
      <p:sp>
        <p:nvSpPr>
          <p:cNvPr id="8" name="Rectangle 3">
            <a:extLst>
              <a:ext uri="{FF2B5EF4-FFF2-40B4-BE49-F238E27FC236}">
                <a16:creationId xmlns:a16="http://schemas.microsoft.com/office/drawing/2014/main" id="{B805287B-D435-54F1-34B5-24C008B918F6}"/>
              </a:ext>
            </a:extLst>
          </p:cNvPr>
          <p:cNvSpPr txBox="1">
            <a:spLocks noChangeArrowheads="1"/>
          </p:cNvSpPr>
          <p:nvPr/>
        </p:nvSpPr>
        <p:spPr bwMode="auto">
          <a:xfrm>
            <a:off x="0" y="1295400"/>
            <a:ext cx="88392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50760" tIns="50760" rIns="132120" bIns="50760" numCol="1" anchor="t" anchorCtr="0" compatLnSpc="1">
            <a:prstTxWarp prst="textNoShape">
              <a:avLst/>
            </a:prstTxWarp>
          </a:bodyPr>
          <a:lstStyle>
            <a:lvl1pPr marL="342900" indent="-3429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000066"/>
                </a:solidFill>
                <a:latin typeface="+mn-lt"/>
                <a:ea typeface="+mn-ea"/>
                <a:cs typeface="+mn-cs"/>
              </a:defRPr>
            </a:lvl1pPr>
            <a:lvl2pPr marL="742950" indent="-28575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66"/>
                </a:solidFill>
                <a:latin typeface="+mn-lt"/>
              </a:defRPr>
            </a:lvl2pPr>
            <a:lvl3pPr marL="11430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a:solidFill>
                  <a:srgbClr val="000066"/>
                </a:solidFill>
                <a:latin typeface="+mn-lt"/>
              </a:defRPr>
            </a:lvl3pPr>
            <a:lvl4pPr marL="16002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sz="1600">
                <a:solidFill>
                  <a:srgbClr val="000066"/>
                </a:solidFill>
                <a:latin typeface="+mn-lt"/>
              </a:defRPr>
            </a:lvl4pPr>
            <a:lvl5pPr marL="2057400" indent="-228600" algn="l" defTabSz="457200" rtl="0" eaLnBrk="0" fontAlgn="base" hangingPunct="0">
              <a:spcBef>
                <a:spcPts val="300"/>
              </a:spcBef>
              <a:spcAft>
                <a:spcPct val="0"/>
              </a:spcAft>
              <a:buClr>
                <a:srgbClr val="000000"/>
              </a:buClr>
              <a:buSzPct val="100000"/>
              <a:buFont typeface="Times New Roman" panose="02020603050405020304" pitchFamily="18" charset="0"/>
              <a:defRPr sz="1400">
                <a:solidFill>
                  <a:srgbClr val="000066"/>
                </a:solidFill>
                <a:latin typeface="+mn-lt"/>
              </a:defRPr>
            </a:lvl5pPr>
            <a:lvl6pPr marL="25146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6pPr>
            <a:lvl7pPr marL="29718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7pPr>
            <a:lvl8pPr marL="34290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8pPr>
            <a:lvl9pPr marL="38862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9pPr>
          </a:lstStyle>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dirty="0">
                <a:solidFill>
                  <a:srgbClr val="002060"/>
                </a:solidFill>
                <a:latin typeface="Calibri" panose="020F0502020204030204" pitchFamily="34" charset="0"/>
              </a:rPr>
              <a:t>The solution is divided between effectiveness and efficiency:</a:t>
            </a:r>
          </a:p>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b="1" kern="0" dirty="0">
                <a:solidFill>
                  <a:srgbClr val="002060"/>
                </a:solidFill>
                <a:latin typeface="Calibri" panose="020F0502020204030204" pitchFamily="34" charset="0"/>
              </a:rPr>
              <a:t>Effectiveness: </a:t>
            </a:r>
            <a:r>
              <a:rPr lang="en-GB" altLang="en-US" sz="1800" kern="0" dirty="0">
                <a:solidFill>
                  <a:srgbClr val="002060"/>
                </a:solidFill>
                <a:latin typeface="Calibri" panose="020F0502020204030204" pitchFamily="34" charset="0"/>
              </a:rPr>
              <a:t>Ensuring that that system generates the correct hits according to the bank’s risk appetite </a:t>
            </a:r>
          </a:p>
          <a:p>
            <a:pPr marL="1130300" lvl="2"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dirty="0">
                <a:solidFill>
                  <a:srgbClr val="002060"/>
                </a:solidFill>
                <a:latin typeface="Calibri" panose="020F0502020204030204" pitchFamily="34" charset="0"/>
              </a:rPr>
              <a:t>It doesn’t matter how efficient the system is if it’s not effective!</a:t>
            </a:r>
          </a:p>
          <a:p>
            <a:pPr marL="1130300" lvl="2"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dirty="0">
                <a:solidFill>
                  <a:srgbClr val="002060"/>
                </a:solidFill>
                <a:latin typeface="Calibri" panose="020F0502020204030204" pitchFamily="34" charset="0"/>
              </a:rPr>
              <a:t>Separate Algorithms per screening context</a:t>
            </a:r>
          </a:p>
          <a:p>
            <a:pPr marL="1130300" lvl="2"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dirty="0">
                <a:solidFill>
                  <a:srgbClr val="002060"/>
                </a:solidFill>
                <a:latin typeface="Calibri" panose="020F0502020204030204" pitchFamily="34" charset="0"/>
              </a:rPr>
              <a:t>Separate File Format per screening context (e.g. use of </a:t>
            </a:r>
            <a:r>
              <a:rPr lang="en-GB" altLang="en-US" sz="1600" kern="0" dirty="0" err="1">
                <a:solidFill>
                  <a:srgbClr val="002060"/>
                </a:solidFill>
                <a:latin typeface="Calibri" panose="020F0502020204030204" pitchFamily="34" charset="0"/>
              </a:rPr>
              <a:t>DoB</a:t>
            </a:r>
            <a:r>
              <a:rPr lang="en-GB" altLang="en-US" sz="1600" kern="0" dirty="0">
                <a:solidFill>
                  <a:srgbClr val="002060"/>
                </a:solidFill>
                <a:latin typeface="Calibri" panose="020F0502020204030204" pitchFamily="34" charset="0"/>
              </a:rPr>
              <a:t>; severity setting; </a:t>
            </a:r>
            <a:r>
              <a:rPr lang="en-GB" altLang="en-US" sz="1600" kern="0" dirty="0" err="1">
                <a:solidFill>
                  <a:srgbClr val="002060"/>
                </a:solidFill>
                <a:latin typeface="Calibri" panose="020F0502020204030204" pitchFamily="34" charset="0"/>
              </a:rPr>
              <a:t>screenable</a:t>
            </a:r>
            <a:r>
              <a:rPr lang="en-GB" altLang="en-US" sz="1600" kern="0" dirty="0">
                <a:solidFill>
                  <a:srgbClr val="002060"/>
                </a:solidFill>
                <a:latin typeface="Calibri" panose="020F0502020204030204" pitchFamily="34" charset="0"/>
              </a:rPr>
              <a:t> fields; etc.)</a:t>
            </a:r>
          </a:p>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b="1" kern="0" dirty="0">
                <a:solidFill>
                  <a:srgbClr val="002060"/>
                </a:solidFill>
                <a:latin typeface="Calibri" panose="020F0502020204030204" pitchFamily="34" charset="0"/>
              </a:rPr>
              <a:t>Efficiency: </a:t>
            </a:r>
            <a:r>
              <a:rPr lang="en-GB" altLang="en-US" sz="1800" kern="0" dirty="0">
                <a:solidFill>
                  <a:srgbClr val="002060"/>
                </a:solidFill>
                <a:latin typeface="Calibri" panose="020F0502020204030204" pitchFamily="34" charset="0"/>
              </a:rPr>
              <a:t>The elimination of as many unnecessary hits as possible through configuration and to ensure that processing is optimised</a:t>
            </a:r>
          </a:p>
          <a:p>
            <a:pPr marL="1130300" lvl="2"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b="1" kern="0" dirty="0">
                <a:solidFill>
                  <a:srgbClr val="002060"/>
                </a:solidFill>
                <a:latin typeface="Calibri" panose="020F0502020204030204" pitchFamily="34" charset="0"/>
              </a:rPr>
              <a:t>Screening Contexts </a:t>
            </a:r>
            <a:r>
              <a:rPr lang="en-GB" altLang="en-US" sz="1600" kern="0" dirty="0">
                <a:solidFill>
                  <a:srgbClr val="002060"/>
                </a:solidFill>
                <a:latin typeface="Calibri" panose="020F0502020204030204" pitchFamily="34" charset="0"/>
              </a:rPr>
              <a:t>in order to define separate risk appetites (e.g. Sanctions ≠ PEP)</a:t>
            </a:r>
          </a:p>
          <a:p>
            <a:pPr marL="1130300" lvl="2"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dirty="0">
                <a:solidFill>
                  <a:srgbClr val="002060"/>
                </a:solidFill>
                <a:latin typeface="Calibri" panose="020F0502020204030204" pitchFamily="34" charset="0"/>
              </a:rPr>
              <a:t>Organisational Units</a:t>
            </a:r>
          </a:p>
          <a:p>
            <a:pPr marL="1130300" lvl="2"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dirty="0">
                <a:solidFill>
                  <a:srgbClr val="002060"/>
                </a:solidFill>
                <a:latin typeface="Calibri" panose="020F0502020204030204" pitchFamily="34" charset="0"/>
              </a:rPr>
              <a:t>Transitions/Workflow</a:t>
            </a:r>
          </a:p>
          <a:p>
            <a:pPr marL="1130300" lvl="2"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dirty="0">
                <a:solidFill>
                  <a:srgbClr val="002060"/>
                </a:solidFill>
                <a:latin typeface="Calibri" panose="020F0502020204030204" pitchFamily="34" charset="0"/>
              </a:rPr>
              <a:t>Interaction with Case Management solution/s</a:t>
            </a:r>
          </a:p>
        </p:txBody>
      </p:sp>
      <p:sp>
        <p:nvSpPr>
          <p:cNvPr id="9" name="Slide Number Placeholder 8">
            <a:extLst>
              <a:ext uri="{FF2B5EF4-FFF2-40B4-BE49-F238E27FC236}">
                <a16:creationId xmlns:a16="http://schemas.microsoft.com/office/drawing/2014/main" id="{2AF51B97-EC18-AED4-904D-EC2000E67D88}"/>
              </a:ext>
            </a:extLst>
          </p:cNvPr>
          <p:cNvSpPr>
            <a:spLocks noGrp="1"/>
          </p:cNvSpPr>
          <p:nvPr>
            <p:ph type="sldNum" sz="quarter" idx="12"/>
          </p:nvPr>
        </p:nvSpPr>
        <p:spPr/>
        <p:txBody>
          <a:bodyPr/>
          <a:lstStyle/>
          <a:p>
            <a:fld id="{012ABD23-68BB-4B9F-8BD2-E93FBFB322F0}" type="slidenum">
              <a:rPr lang="en-GB" smtClean="0"/>
              <a:t>4</a:t>
            </a:fld>
            <a:endParaRPr lang="en-GB"/>
          </a:p>
        </p:txBody>
      </p:sp>
    </p:spTree>
    <p:extLst>
      <p:ext uri="{BB962C8B-B14F-4D97-AF65-F5344CB8AC3E}">
        <p14:creationId xmlns:p14="http://schemas.microsoft.com/office/powerpoint/2010/main" val="16365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id="{9D97BBAE-7F91-0D65-1134-5DB388017065}"/>
              </a:ext>
            </a:extLst>
          </p:cNvPr>
          <p:cNvSpPr txBox="1">
            <a:spLocks noChangeArrowheads="1"/>
          </p:cNvSpPr>
          <p:nvPr/>
        </p:nvSpPr>
        <p:spPr bwMode="auto">
          <a:xfrm>
            <a:off x="-57150" y="6593051"/>
            <a:ext cx="4114800" cy="184666"/>
          </a:xfrm>
          <a:prstGeom prst="rect">
            <a:avLst/>
          </a:prstGeom>
          <a:noFill/>
          <a:ln>
            <a:noFill/>
          </a:ln>
        </p:spPr>
        <p:txBody>
          <a:bodyPr>
            <a:spAutoFit/>
          </a:bodyPr>
          <a:lstStyle>
            <a:lvl1pPr eaLnBrk="0" hangingPunct="0">
              <a:defRPr sz="1200">
                <a:solidFill>
                  <a:schemeClr val="bg1"/>
                </a:solidFill>
                <a:latin typeface="Arial" pitchFamily="34" charset="0"/>
                <a:cs typeface="Arial" pitchFamily="34" charset="0"/>
              </a:defRPr>
            </a:lvl1pPr>
            <a:lvl2pPr eaLnBrk="0" hangingPunct="0">
              <a:defRPr sz="1200">
                <a:solidFill>
                  <a:schemeClr val="bg1"/>
                </a:solidFill>
                <a:latin typeface="Arial" pitchFamily="34" charset="0"/>
                <a:cs typeface="Arial" pitchFamily="34" charset="0"/>
              </a:defRPr>
            </a:lvl2pPr>
            <a:lvl3pPr eaLnBrk="0" hangingPunct="0">
              <a:defRPr sz="1200">
                <a:solidFill>
                  <a:schemeClr val="bg1"/>
                </a:solidFill>
                <a:latin typeface="Arial" pitchFamily="34" charset="0"/>
                <a:cs typeface="Arial" pitchFamily="34" charset="0"/>
              </a:defRPr>
            </a:lvl3pPr>
            <a:lvl4pPr eaLnBrk="0" hangingPunct="0">
              <a:defRPr sz="1200">
                <a:solidFill>
                  <a:schemeClr val="bg1"/>
                </a:solidFill>
                <a:latin typeface="Arial" pitchFamily="34" charset="0"/>
                <a:cs typeface="Arial" pitchFamily="34" charset="0"/>
              </a:defRPr>
            </a:lvl4pPr>
            <a:lvl5pPr eaLnBrk="0" hangingPunct="0">
              <a:defRPr sz="1200">
                <a:solidFill>
                  <a:schemeClr val="bg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bg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bg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bg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bg1"/>
                </a:solidFill>
                <a:latin typeface="Arial" pitchFamily="34" charset="0"/>
                <a:cs typeface="Arial" pitchFamily="34" charset="0"/>
              </a:defRPr>
            </a:lvl9pPr>
          </a:lstStyle>
          <a:p>
            <a:pPr defTabSz="685800" eaLnBrk="1" hangingPunct="1">
              <a:spcBef>
                <a:spcPct val="50000"/>
              </a:spcBef>
              <a:defRPr/>
            </a:pPr>
            <a:r>
              <a:rPr lang="en-GB" altLang="en-US" sz="600" dirty="0">
                <a:solidFill>
                  <a:schemeClr val="accent1">
                    <a:lumMod val="75000"/>
                  </a:schemeClr>
                </a:solidFill>
                <a:latin typeface="Gill Sans"/>
              </a:rPr>
              <a:t>© Vigilo International Consultants Ltd. No use or reproduction is allowed without permission</a:t>
            </a:r>
          </a:p>
        </p:txBody>
      </p:sp>
      <p:pic>
        <p:nvPicPr>
          <p:cNvPr id="2" name="Picture 4">
            <a:extLst>
              <a:ext uri="{FF2B5EF4-FFF2-40B4-BE49-F238E27FC236}">
                <a16:creationId xmlns:a16="http://schemas.microsoft.com/office/drawing/2014/main" id="{162B6073-ED5A-489C-60A7-F23EB89FCB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0969" y="5545"/>
            <a:ext cx="1487090" cy="125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Rectangle 5">
            <a:extLst>
              <a:ext uri="{FF2B5EF4-FFF2-40B4-BE49-F238E27FC236}">
                <a16:creationId xmlns:a16="http://schemas.microsoft.com/office/drawing/2014/main" id="{CAAA432E-B296-1455-428C-B6429B96DB8E}"/>
              </a:ext>
            </a:extLst>
          </p:cNvPr>
          <p:cNvSpPr>
            <a:spLocks noChangeArrowheads="1"/>
          </p:cNvSpPr>
          <p:nvPr/>
        </p:nvSpPr>
        <p:spPr bwMode="auto">
          <a:xfrm>
            <a:off x="7740031" y="827445"/>
            <a:ext cx="1228808" cy="115416"/>
          </a:xfrm>
          <a:prstGeom prst="rect">
            <a:avLst/>
          </a:prstGeom>
          <a:noFill/>
          <a:ln>
            <a:noFill/>
          </a:ln>
        </p:spPr>
        <p:txBody>
          <a:bodyPr wrap="square" lIns="0" tIns="0" rIns="30510" bIns="0">
            <a:spAutoFit/>
          </a:bodyPr>
          <a:lstStyle>
            <a:lvl1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1pPr>
            <a:lvl2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2pPr>
            <a:lvl3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3pPr>
            <a:lvl4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4pPr>
            <a:lvl5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9pPr>
          </a:lstStyle>
          <a:p>
            <a:pPr>
              <a:buClr>
                <a:srgbClr val="000000"/>
              </a:buClr>
              <a:buSzPct val="100000"/>
              <a:buFont typeface="Times New Roman" pitchFamily="18" charset="0"/>
              <a:buNone/>
              <a:defRPr/>
            </a:pPr>
            <a:r>
              <a:rPr lang="en-US" altLang="en-US" sz="750" b="1" dirty="0">
                <a:solidFill>
                  <a:srgbClr val="002060"/>
                </a:solidFill>
                <a:latin typeface="Gill Sans"/>
              </a:rPr>
              <a:t>International Consultants Ltd.</a:t>
            </a:r>
          </a:p>
        </p:txBody>
      </p:sp>
      <p:sp>
        <p:nvSpPr>
          <p:cNvPr id="7" name="Rectangle 2">
            <a:extLst>
              <a:ext uri="{FF2B5EF4-FFF2-40B4-BE49-F238E27FC236}">
                <a16:creationId xmlns:a16="http://schemas.microsoft.com/office/drawing/2014/main" id="{5B7D85DF-DCEB-9484-5A06-AEDE12FC6956}"/>
              </a:ext>
            </a:extLst>
          </p:cNvPr>
          <p:cNvSpPr txBox="1">
            <a:spLocks noChangeArrowheads="1"/>
          </p:cNvSpPr>
          <p:nvPr/>
        </p:nvSpPr>
        <p:spPr bwMode="auto">
          <a:xfrm>
            <a:off x="381000" y="381000"/>
            <a:ext cx="47625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50760" tIns="50760" rIns="132120" bIns="50760" numCol="1" anchor="t" anchorCtr="0" compatLnSpc="1">
            <a:prstTxWarp prst="textNoShape">
              <a:avLst/>
            </a:prstTxWarp>
          </a:bodyPr>
          <a:lstStyle>
            <a:lvl1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2pPr>
            <a:lvl3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3pPr>
            <a:lvl4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4pPr>
            <a:lvl5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5pPr>
            <a:lvl6pPr marL="25146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6pPr>
            <a:lvl7pPr marL="29718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7pPr>
            <a:lvl8pPr marL="34290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8pPr>
            <a:lvl9pPr marL="38862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9pPr>
          </a:lstStyle>
          <a:p>
            <a:pPr eaLnBrk="1" hangingPunct="1">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en-US" kern="0">
                <a:solidFill>
                  <a:srgbClr val="002060"/>
                </a:solidFill>
                <a:latin typeface="Calibri" panose="020F0502020204030204" pitchFamily="34" charset="0"/>
              </a:rPr>
              <a:t>Data</a:t>
            </a:r>
            <a:endParaRPr lang="en-US" altLang="en-US" kern="0" dirty="0">
              <a:solidFill>
                <a:srgbClr val="002060"/>
              </a:solidFill>
              <a:latin typeface="Calibri" panose="020F0502020204030204" pitchFamily="34" charset="0"/>
            </a:endParaRPr>
          </a:p>
        </p:txBody>
      </p:sp>
      <p:sp>
        <p:nvSpPr>
          <p:cNvPr id="8" name="Rectangle 3">
            <a:extLst>
              <a:ext uri="{FF2B5EF4-FFF2-40B4-BE49-F238E27FC236}">
                <a16:creationId xmlns:a16="http://schemas.microsoft.com/office/drawing/2014/main" id="{0E881F2D-5F0C-BE0F-EF7B-CD01C01796B1}"/>
              </a:ext>
            </a:extLst>
          </p:cNvPr>
          <p:cNvSpPr txBox="1">
            <a:spLocks noChangeArrowheads="1"/>
          </p:cNvSpPr>
          <p:nvPr/>
        </p:nvSpPr>
        <p:spPr bwMode="auto">
          <a:xfrm>
            <a:off x="0" y="1295400"/>
            <a:ext cx="88392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50760" tIns="50760" rIns="132120" bIns="50760" numCol="1" anchor="t" anchorCtr="0" compatLnSpc="1">
            <a:prstTxWarp prst="textNoShape">
              <a:avLst/>
            </a:prstTxWarp>
          </a:bodyPr>
          <a:lstStyle>
            <a:lvl1pPr marL="342900" indent="-3429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000066"/>
                </a:solidFill>
                <a:latin typeface="+mn-lt"/>
                <a:ea typeface="+mn-ea"/>
                <a:cs typeface="+mn-cs"/>
              </a:defRPr>
            </a:lvl1pPr>
            <a:lvl2pPr marL="742950" indent="-28575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66"/>
                </a:solidFill>
                <a:latin typeface="+mn-lt"/>
              </a:defRPr>
            </a:lvl2pPr>
            <a:lvl3pPr marL="11430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a:solidFill>
                  <a:srgbClr val="000066"/>
                </a:solidFill>
                <a:latin typeface="+mn-lt"/>
              </a:defRPr>
            </a:lvl3pPr>
            <a:lvl4pPr marL="16002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sz="1600">
                <a:solidFill>
                  <a:srgbClr val="000066"/>
                </a:solidFill>
                <a:latin typeface="+mn-lt"/>
              </a:defRPr>
            </a:lvl4pPr>
            <a:lvl5pPr marL="2057400" indent="-228600" algn="l" defTabSz="457200" rtl="0" eaLnBrk="0" fontAlgn="base" hangingPunct="0">
              <a:spcBef>
                <a:spcPts val="300"/>
              </a:spcBef>
              <a:spcAft>
                <a:spcPct val="0"/>
              </a:spcAft>
              <a:buClr>
                <a:srgbClr val="000000"/>
              </a:buClr>
              <a:buSzPct val="100000"/>
              <a:buFont typeface="Times New Roman" panose="02020603050405020304" pitchFamily="18" charset="0"/>
              <a:defRPr sz="1400">
                <a:solidFill>
                  <a:srgbClr val="000066"/>
                </a:solidFill>
                <a:latin typeface="+mn-lt"/>
              </a:defRPr>
            </a:lvl5pPr>
            <a:lvl6pPr marL="25146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6pPr>
            <a:lvl7pPr marL="29718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7pPr>
            <a:lvl8pPr marL="34290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8pPr>
            <a:lvl9pPr marL="38862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9pPr>
          </a:lstStyle>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defRPr/>
            </a:pPr>
            <a:r>
              <a:rPr lang="en-GB" altLang="en-US" sz="1800" kern="0">
                <a:solidFill>
                  <a:srgbClr val="002060"/>
                </a:solidFill>
                <a:latin typeface="Calibri" pitchFamily="34" charset="0"/>
              </a:rPr>
              <a:t>This is the bank’s data that is to be screened and must be complete with guaranteed integrity – i.e. there cannot be any loss of data or manipulation between the bank’s systems and the ingestion to screening solution</a:t>
            </a:r>
          </a:p>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defRPr/>
            </a:pPr>
            <a:r>
              <a:rPr lang="en-GB" altLang="en-US" sz="1800" kern="0">
                <a:solidFill>
                  <a:srgbClr val="002060"/>
                </a:solidFill>
                <a:latin typeface="Calibri" pitchFamily="34" charset="0"/>
              </a:rPr>
              <a:t>Data Quality controls to ensure minimum standards</a:t>
            </a:r>
          </a:p>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defRPr/>
            </a:pPr>
            <a:r>
              <a:rPr lang="en-GB" altLang="en-US" sz="1800" kern="0">
                <a:solidFill>
                  <a:srgbClr val="002060"/>
                </a:solidFill>
                <a:latin typeface="Calibri" pitchFamily="34" charset="0"/>
              </a:rPr>
              <a:t>Implementation of minimum standards per screening context</a:t>
            </a:r>
          </a:p>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defRPr/>
            </a:pPr>
            <a:r>
              <a:rPr lang="en-GB" altLang="en-US" sz="1800" kern="0">
                <a:solidFill>
                  <a:srgbClr val="002060"/>
                </a:solidFill>
                <a:latin typeface="Calibri" pitchFamily="34" charset="0"/>
              </a:rPr>
              <a:t>Mapping to file format</a:t>
            </a:r>
          </a:p>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defRPr/>
            </a:pPr>
            <a:r>
              <a:rPr lang="en-GB" altLang="en-US" sz="1800" kern="0">
                <a:solidFill>
                  <a:srgbClr val="002060"/>
                </a:solidFill>
                <a:latin typeface="Calibri" pitchFamily="34" charset="0"/>
              </a:rPr>
              <a:t>Separate names/addresses in ETL layer</a:t>
            </a:r>
          </a:p>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defRPr/>
            </a:pPr>
            <a:r>
              <a:rPr lang="en-GB" altLang="en-US" sz="1800" kern="0">
                <a:solidFill>
                  <a:srgbClr val="002060"/>
                </a:solidFill>
                <a:latin typeface="Calibri" pitchFamily="34" charset="0"/>
              </a:rPr>
              <a:t>Risk Based approach per screening context</a:t>
            </a:r>
          </a:p>
          <a:p>
            <a:pPr marL="1130300" lvl="2"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defRPr/>
            </a:pPr>
            <a:r>
              <a:rPr lang="en-GB" altLang="en-US" sz="1600" kern="0">
                <a:solidFill>
                  <a:srgbClr val="002060"/>
                </a:solidFill>
                <a:latin typeface="Calibri" pitchFamily="34" charset="0"/>
              </a:rPr>
              <a:t>Exclude closed accounts</a:t>
            </a:r>
          </a:p>
          <a:p>
            <a:pPr marL="1130300" lvl="2"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defRPr/>
            </a:pPr>
            <a:r>
              <a:rPr lang="en-GB" altLang="en-US" sz="1600" kern="0">
                <a:solidFill>
                  <a:srgbClr val="002060"/>
                </a:solidFill>
                <a:latin typeface="Calibri" pitchFamily="34" charset="0"/>
              </a:rPr>
              <a:t>Exclude dormant account from non-Sanctions screening</a:t>
            </a:r>
          </a:p>
          <a:p>
            <a:pPr marL="1130300" lvl="2"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defRPr/>
            </a:pPr>
            <a:r>
              <a:rPr lang="en-GB" altLang="en-US" sz="1600" kern="0">
                <a:solidFill>
                  <a:srgbClr val="002060"/>
                </a:solidFill>
                <a:latin typeface="Calibri" pitchFamily="34" charset="0"/>
              </a:rPr>
              <a:t>Exclude certain types of account or relationships from types of screening – e.g. not all relationships pose a PEP risk</a:t>
            </a:r>
          </a:p>
          <a:p>
            <a:pPr marL="446087" lvl="1" indent="0" algn="just" eaLnBrk="1" hangingPunct="1">
              <a:spcBef>
                <a:spcPts val="1200"/>
              </a:spcBef>
              <a:buClr>
                <a:srgbClr val="000066"/>
              </a:buClr>
              <a:buSzPct val="110000"/>
              <a:tabLst>
                <a:tab pos="530225" algn="l"/>
                <a:tab pos="1444625" algn="l"/>
                <a:tab pos="2359025" algn="l"/>
                <a:tab pos="3273425" algn="l"/>
                <a:tab pos="4187825" algn="l"/>
                <a:tab pos="5102225" algn="l"/>
                <a:tab pos="6016625" algn="l"/>
                <a:tab pos="6931025" algn="l"/>
                <a:tab pos="7845425" algn="l"/>
                <a:tab pos="8759825" algn="l"/>
                <a:tab pos="9674225" algn="l"/>
              </a:tabLst>
              <a:defRPr/>
            </a:pPr>
            <a:endParaRPr lang="en-GB" altLang="en-US" sz="1800" kern="0" dirty="0">
              <a:solidFill>
                <a:srgbClr val="002060"/>
              </a:solidFill>
              <a:latin typeface="Calibri" pitchFamily="34" charset="0"/>
            </a:endParaRPr>
          </a:p>
        </p:txBody>
      </p:sp>
      <p:sp>
        <p:nvSpPr>
          <p:cNvPr id="9" name="Slide Number Placeholder 8">
            <a:extLst>
              <a:ext uri="{FF2B5EF4-FFF2-40B4-BE49-F238E27FC236}">
                <a16:creationId xmlns:a16="http://schemas.microsoft.com/office/drawing/2014/main" id="{FDF9F696-4DAF-B58E-B401-FE179CBBE9BE}"/>
              </a:ext>
            </a:extLst>
          </p:cNvPr>
          <p:cNvSpPr>
            <a:spLocks noGrp="1"/>
          </p:cNvSpPr>
          <p:nvPr>
            <p:ph type="sldNum" sz="quarter" idx="12"/>
          </p:nvPr>
        </p:nvSpPr>
        <p:spPr/>
        <p:txBody>
          <a:bodyPr/>
          <a:lstStyle/>
          <a:p>
            <a:fld id="{012ABD23-68BB-4B9F-8BD2-E93FBFB322F0}" type="slidenum">
              <a:rPr lang="en-GB" smtClean="0"/>
              <a:t>5</a:t>
            </a:fld>
            <a:endParaRPr lang="en-GB"/>
          </a:p>
        </p:txBody>
      </p:sp>
    </p:spTree>
    <p:extLst>
      <p:ext uri="{BB962C8B-B14F-4D97-AF65-F5344CB8AC3E}">
        <p14:creationId xmlns:p14="http://schemas.microsoft.com/office/powerpoint/2010/main" val="2306782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id="{9D97BBAE-7F91-0D65-1134-5DB388017065}"/>
              </a:ext>
            </a:extLst>
          </p:cNvPr>
          <p:cNvSpPr txBox="1">
            <a:spLocks noChangeArrowheads="1"/>
          </p:cNvSpPr>
          <p:nvPr/>
        </p:nvSpPr>
        <p:spPr bwMode="auto">
          <a:xfrm>
            <a:off x="-57150" y="6593051"/>
            <a:ext cx="4114800" cy="184666"/>
          </a:xfrm>
          <a:prstGeom prst="rect">
            <a:avLst/>
          </a:prstGeom>
          <a:noFill/>
          <a:ln>
            <a:noFill/>
          </a:ln>
        </p:spPr>
        <p:txBody>
          <a:bodyPr>
            <a:spAutoFit/>
          </a:bodyPr>
          <a:lstStyle>
            <a:lvl1pPr eaLnBrk="0" hangingPunct="0">
              <a:defRPr sz="1200">
                <a:solidFill>
                  <a:schemeClr val="bg1"/>
                </a:solidFill>
                <a:latin typeface="Arial" pitchFamily="34" charset="0"/>
                <a:cs typeface="Arial" pitchFamily="34" charset="0"/>
              </a:defRPr>
            </a:lvl1pPr>
            <a:lvl2pPr eaLnBrk="0" hangingPunct="0">
              <a:defRPr sz="1200">
                <a:solidFill>
                  <a:schemeClr val="bg1"/>
                </a:solidFill>
                <a:latin typeface="Arial" pitchFamily="34" charset="0"/>
                <a:cs typeface="Arial" pitchFamily="34" charset="0"/>
              </a:defRPr>
            </a:lvl2pPr>
            <a:lvl3pPr eaLnBrk="0" hangingPunct="0">
              <a:defRPr sz="1200">
                <a:solidFill>
                  <a:schemeClr val="bg1"/>
                </a:solidFill>
                <a:latin typeface="Arial" pitchFamily="34" charset="0"/>
                <a:cs typeface="Arial" pitchFamily="34" charset="0"/>
              </a:defRPr>
            </a:lvl3pPr>
            <a:lvl4pPr eaLnBrk="0" hangingPunct="0">
              <a:defRPr sz="1200">
                <a:solidFill>
                  <a:schemeClr val="bg1"/>
                </a:solidFill>
                <a:latin typeface="Arial" pitchFamily="34" charset="0"/>
                <a:cs typeface="Arial" pitchFamily="34" charset="0"/>
              </a:defRPr>
            </a:lvl4pPr>
            <a:lvl5pPr eaLnBrk="0" hangingPunct="0">
              <a:defRPr sz="1200">
                <a:solidFill>
                  <a:schemeClr val="bg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bg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bg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bg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bg1"/>
                </a:solidFill>
                <a:latin typeface="Arial" pitchFamily="34" charset="0"/>
                <a:cs typeface="Arial" pitchFamily="34" charset="0"/>
              </a:defRPr>
            </a:lvl9pPr>
          </a:lstStyle>
          <a:p>
            <a:pPr defTabSz="685800" eaLnBrk="1" hangingPunct="1">
              <a:spcBef>
                <a:spcPct val="50000"/>
              </a:spcBef>
              <a:defRPr/>
            </a:pPr>
            <a:r>
              <a:rPr lang="en-GB" altLang="en-US" sz="600" dirty="0">
                <a:solidFill>
                  <a:schemeClr val="accent1">
                    <a:lumMod val="75000"/>
                  </a:schemeClr>
                </a:solidFill>
                <a:latin typeface="Gill Sans"/>
              </a:rPr>
              <a:t>© Vigilo International Consultants Ltd. No use or reproduction is allowed without permission</a:t>
            </a:r>
          </a:p>
        </p:txBody>
      </p:sp>
      <p:pic>
        <p:nvPicPr>
          <p:cNvPr id="2" name="Picture 4">
            <a:extLst>
              <a:ext uri="{FF2B5EF4-FFF2-40B4-BE49-F238E27FC236}">
                <a16:creationId xmlns:a16="http://schemas.microsoft.com/office/drawing/2014/main" id="{162B6073-ED5A-489C-60A7-F23EB89FCB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0969" y="5545"/>
            <a:ext cx="1487090" cy="125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Rectangle 5">
            <a:extLst>
              <a:ext uri="{FF2B5EF4-FFF2-40B4-BE49-F238E27FC236}">
                <a16:creationId xmlns:a16="http://schemas.microsoft.com/office/drawing/2014/main" id="{CAAA432E-B296-1455-428C-B6429B96DB8E}"/>
              </a:ext>
            </a:extLst>
          </p:cNvPr>
          <p:cNvSpPr>
            <a:spLocks noChangeArrowheads="1"/>
          </p:cNvSpPr>
          <p:nvPr/>
        </p:nvSpPr>
        <p:spPr bwMode="auto">
          <a:xfrm>
            <a:off x="7740031" y="827445"/>
            <a:ext cx="1228808" cy="115416"/>
          </a:xfrm>
          <a:prstGeom prst="rect">
            <a:avLst/>
          </a:prstGeom>
          <a:noFill/>
          <a:ln>
            <a:noFill/>
          </a:ln>
        </p:spPr>
        <p:txBody>
          <a:bodyPr wrap="square" lIns="0" tIns="0" rIns="30510" bIns="0">
            <a:spAutoFit/>
          </a:bodyPr>
          <a:lstStyle>
            <a:lvl1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1pPr>
            <a:lvl2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2pPr>
            <a:lvl3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3pPr>
            <a:lvl4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4pPr>
            <a:lvl5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9pPr>
          </a:lstStyle>
          <a:p>
            <a:pPr>
              <a:buClr>
                <a:srgbClr val="000000"/>
              </a:buClr>
              <a:buSzPct val="100000"/>
              <a:buFont typeface="Times New Roman" pitchFamily="18" charset="0"/>
              <a:buNone/>
              <a:defRPr/>
            </a:pPr>
            <a:r>
              <a:rPr lang="en-US" altLang="en-US" sz="750" b="1" dirty="0">
                <a:solidFill>
                  <a:srgbClr val="002060"/>
                </a:solidFill>
                <a:latin typeface="Gill Sans"/>
              </a:rPr>
              <a:t>International Consultants Ltd.</a:t>
            </a:r>
          </a:p>
        </p:txBody>
      </p:sp>
      <p:sp>
        <p:nvSpPr>
          <p:cNvPr id="8" name="Rectangle 2">
            <a:extLst>
              <a:ext uri="{FF2B5EF4-FFF2-40B4-BE49-F238E27FC236}">
                <a16:creationId xmlns:a16="http://schemas.microsoft.com/office/drawing/2014/main" id="{03B3C5C2-695C-A618-7C0F-47DD0F4700F2}"/>
              </a:ext>
            </a:extLst>
          </p:cNvPr>
          <p:cNvSpPr txBox="1">
            <a:spLocks noChangeArrowheads="1"/>
          </p:cNvSpPr>
          <p:nvPr/>
        </p:nvSpPr>
        <p:spPr bwMode="auto">
          <a:xfrm>
            <a:off x="381000" y="381000"/>
            <a:ext cx="47625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50760" tIns="50760" rIns="132120" bIns="50760" numCol="1" anchor="t" anchorCtr="0" compatLnSpc="1">
            <a:prstTxWarp prst="textNoShape">
              <a:avLst/>
            </a:prstTxWarp>
          </a:bodyPr>
          <a:lstStyle>
            <a:lvl1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2pPr>
            <a:lvl3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3pPr>
            <a:lvl4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4pPr>
            <a:lvl5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5pPr>
            <a:lvl6pPr marL="25146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6pPr>
            <a:lvl7pPr marL="29718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7pPr>
            <a:lvl8pPr marL="34290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8pPr>
            <a:lvl9pPr marL="38862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9pPr>
          </a:lstStyle>
          <a:p>
            <a:pPr eaLnBrk="1" hangingPunct="1">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en-US" kern="0">
                <a:solidFill>
                  <a:srgbClr val="002060"/>
                </a:solidFill>
                <a:latin typeface="Calibri" panose="020F0502020204030204" pitchFamily="34" charset="0"/>
              </a:rPr>
              <a:t>List Management</a:t>
            </a:r>
            <a:endParaRPr lang="en-US" altLang="en-US" kern="0" dirty="0">
              <a:solidFill>
                <a:srgbClr val="002060"/>
              </a:solidFill>
              <a:latin typeface="Calibri" panose="020F0502020204030204" pitchFamily="34" charset="0"/>
            </a:endParaRPr>
          </a:p>
        </p:txBody>
      </p:sp>
      <p:sp>
        <p:nvSpPr>
          <p:cNvPr id="9" name="Rectangle 3">
            <a:extLst>
              <a:ext uri="{FF2B5EF4-FFF2-40B4-BE49-F238E27FC236}">
                <a16:creationId xmlns:a16="http://schemas.microsoft.com/office/drawing/2014/main" id="{FC69F8DC-CAAB-D872-9075-30CC571BB59A}"/>
              </a:ext>
            </a:extLst>
          </p:cNvPr>
          <p:cNvSpPr txBox="1">
            <a:spLocks noChangeArrowheads="1"/>
          </p:cNvSpPr>
          <p:nvPr/>
        </p:nvSpPr>
        <p:spPr bwMode="auto">
          <a:xfrm>
            <a:off x="0" y="1295400"/>
            <a:ext cx="88392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50760" tIns="50760" rIns="132120" bIns="50760" numCol="1" anchor="t" anchorCtr="0" compatLnSpc="1">
            <a:prstTxWarp prst="textNoShape">
              <a:avLst/>
            </a:prstTxWarp>
          </a:bodyPr>
          <a:lstStyle>
            <a:lvl1pPr marL="342900" indent="-3429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000066"/>
                </a:solidFill>
                <a:latin typeface="+mn-lt"/>
                <a:ea typeface="+mn-ea"/>
                <a:cs typeface="+mn-cs"/>
              </a:defRPr>
            </a:lvl1pPr>
            <a:lvl2pPr marL="742950" indent="-28575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66"/>
                </a:solidFill>
                <a:latin typeface="+mn-lt"/>
              </a:defRPr>
            </a:lvl2pPr>
            <a:lvl3pPr marL="11430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a:solidFill>
                  <a:srgbClr val="000066"/>
                </a:solidFill>
                <a:latin typeface="+mn-lt"/>
              </a:defRPr>
            </a:lvl3pPr>
            <a:lvl4pPr marL="16002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sz="1600">
                <a:solidFill>
                  <a:srgbClr val="000066"/>
                </a:solidFill>
                <a:latin typeface="+mn-lt"/>
              </a:defRPr>
            </a:lvl4pPr>
            <a:lvl5pPr marL="2057400" indent="-228600" algn="l" defTabSz="457200" rtl="0" eaLnBrk="0" fontAlgn="base" hangingPunct="0">
              <a:spcBef>
                <a:spcPts val="300"/>
              </a:spcBef>
              <a:spcAft>
                <a:spcPct val="0"/>
              </a:spcAft>
              <a:buClr>
                <a:srgbClr val="000000"/>
              </a:buClr>
              <a:buSzPct val="100000"/>
              <a:buFont typeface="Times New Roman" panose="02020603050405020304" pitchFamily="18" charset="0"/>
              <a:defRPr sz="1400">
                <a:solidFill>
                  <a:srgbClr val="000066"/>
                </a:solidFill>
                <a:latin typeface="+mn-lt"/>
              </a:defRPr>
            </a:lvl5pPr>
            <a:lvl6pPr marL="25146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6pPr>
            <a:lvl7pPr marL="29718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7pPr>
            <a:lvl8pPr marL="34290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8pPr>
            <a:lvl9pPr marL="38862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9pPr>
          </a:lstStyle>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dirty="0">
                <a:solidFill>
                  <a:srgbClr val="002060"/>
                </a:solidFill>
                <a:latin typeface="Calibri" panose="020F0502020204030204" pitchFamily="34" charset="0"/>
              </a:rPr>
              <a:t>The list of targets that are to be screened and how they are uploaded and managed</a:t>
            </a:r>
          </a:p>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dirty="0">
                <a:solidFill>
                  <a:srgbClr val="002060"/>
                </a:solidFill>
                <a:latin typeface="Calibri" panose="020F0502020204030204" pitchFamily="34" charset="0"/>
              </a:rPr>
              <a:t>Global v Local list requirements</a:t>
            </a:r>
          </a:p>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b="1" kern="0" dirty="0">
                <a:solidFill>
                  <a:srgbClr val="002060"/>
                </a:solidFill>
                <a:latin typeface="Calibri" panose="020F0502020204030204" pitchFamily="34" charset="0"/>
              </a:rPr>
              <a:t>Active List Management</a:t>
            </a:r>
            <a:r>
              <a:rPr lang="en-GB" altLang="en-US" sz="1800" kern="0" dirty="0">
                <a:solidFill>
                  <a:srgbClr val="002060"/>
                </a:solidFill>
                <a:latin typeface="Calibri" panose="020F0502020204030204" pitchFamily="34" charset="0"/>
              </a:rPr>
              <a:t> in order to reduce the number of unnecessary hits generated per screening context. This can be done in ETL layer or a separate application.</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dirty="0">
                <a:solidFill>
                  <a:srgbClr val="002060"/>
                </a:solidFill>
                <a:latin typeface="Calibri" panose="020F0502020204030204" pitchFamily="34" charset="0"/>
              </a:rPr>
              <a:t>De-duplication</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dirty="0">
                <a:solidFill>
                  <a:srgbClr val="002060"/>
                </a:solidFill>
                <a:latin typeface="Calibri" panose="020F0502020204030204" pitchFamily="34" charset="0"/>
              </a:rPr>
              <a:t>Weak aliases</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dirty="0">
                <a:solidFill>
                  <a:srgbClr val="002060"/>
                </a:solidFill>
                <a:latin typeface="Calibri" panose="020F0502020204030204" pitchFamily="34" charset="0"/>
              </a:rPr>
              <a:t>Manifest errors</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dirty="0">
                <a:solidFill>
                  <a:srgbClr val="002060"/>
                </a:solidFill>
                <a:latin typeface="Calibri" panose="020F0502020204030204" pitchFamily="34" charset="0"/>
              </a:rPr>
              <a:t>Exclusions</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dirty="0">
                <a:solidFill>
                  <a:srgbClr val="002060"/>
                </a:solidFill>
                <a:latin typeface="Calibri" panose="020F0502020204030204" pitchFamily="34" charset="0"/>
              </a:rPr>
              <a:t>Merging</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dirty="0">
                <a:solidFill>
                  <a:srgbClr val="002060"/>
                </a:solidFill>
                <a:latin typeface="Calibri" panose="020F0502020204030204" pitchFamily="34" charset="0"/>
              </a:rPr>
              <a:t>Origins and Designations</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dirty="0">
                <a:solidFill>
                  <a:srgbClr val="002060"/>
                </a:solidFill>
                <a:latin typeface="Calibri" panose="020F0502020204030204" pitchFamily="34" charset="0"/>
              </a:rPr>
              <a:t>Internal list management</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dirty="0">
                <a:solidFill>
                  <a:srgbClr val="002060"/>
                </a:solidFill>
                <a:latin typeface="Calibri" panose="020F0502020204030204" pitchFamily="34" charset="0"/>
              </a:rPr>
              <a:t>GDPR</a:t>
            </a:r>
          </a:p>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dirty="0">
                <a:solidFill>
                  <a:srgbClr val="002060"/>
                </a:solidFill>
                <a:latin typeface="Calibri" panose="020F0502020204030204" pitchFamily="34" charset="0"/>
              </a:rPr>
              <a:t>Minimum data standards per screening context</a:t>
            </a:r>
          </a:p>
          <a:p>
            <a:pPr marL="1130300" lvl="2"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endParaRPr lang="en-GB" altLang="en-US" sz="1400" kern="0" dirty="0">
              <a:solidFill>
                <a:srgbClr val="002060"/>
              </a:solidFill>
              <a:latin typeface="Calibri" panose="020F0502020204030204" pitchFamily="34" charset="0"/>
            </a:endParaRPr>
          </a:p>
        </p:txBody>
      </p:sp>
      <p:sp>
        <p:nvSpPr>
          <p:cNvPr id="10" name="TextBox 9">
            <a:extLst>
              <a:ext uri="{FF2B5EF4-FFF2-40B4-BE49-F238E27FC236}">
                <a16:creationId xmlns:a16="http://schemas.microsoft.com/office/drawing/2014/main" id="{4880B22F-E986-899C-3868-B8A27C44685D}"/>
              </a:ext>
            </a:extLst>
          </p:cNvPr>
          <p:cNvSpPr txBox="1"/>
          <p:nvPr/>
        </p:nvSpPr>
        <p:spPr>
          <a:xfrm>
            <a:off x="4800600" y="2971800"/>
            <a:ext cx="3886200" cy="2331664"/>
          </a:xfrm>
          <a:prstGeom prst="rect">
            <a:avLst/>
          </a:prstGeom>
          <a:noFill/>
          <a:ln w="28575">
            <a:solidFill>
              <a:srgbClr val="002060"/>
            </a:solidFill>
          </a:ln>
        </p:spPr>
        <p:txBody>
          <a:bodyPr>
            <a:spAutoFit/>
          </a:bodyPr>
          <a:lstStyle/>
          <a:p>
            <a:pPr fontAlgn="base">
              <a:spcBef>
                <a:spcPct val="0"/>
              </a:spcBef>
              <a:spcAft>
                <a:spcPct val="0"/>
              </a:spcAft>
              <a:defRPr/>
            </a:pPr>
            <a:r>
              <a:rPr lang="en-GB" b="1" dirty="0">
                <a:solidFill>
                  <a:srgbClr val="002060"/>
                </a:solidFill>
                <a:cs typeface="Arial" panose="020B0604020202020204" pitchFamily="34" charset="0"/>
              </a:rPr>
              <a:t>Areas for Further Discussion</a:t>
            </a:r>
          </a:p>
          <a:p>
            <a:pPr marL="171450" indent="-171450" fontAlgn="base">
              <a:lnSpc>
                <a:spcPct val="150000"/>
              </a:lnSpc>
              <a:spcBef>
                <a:spcPts val="1200"/>
              </a:spcBef>
              <a:spcAft>
                <a:spcPct val="0"/>
              </a:spcAft>
              <a:buFontTx/>
              <a:buBlip>
                <a:blip r:embed="rId4"/>
              </a:buBlip>
              <a:defRPr/>
            </a:pPr>
            <a:r>
              <a:rPr lang="en-GB" sz="1600" dirty="0">
                <a:solidFill>
                  <a:srgbClr val="002060"/>
                </a:solidFill>
                <a:cs typeface="Arial" panose="020B0604020202020204" pitchFamily="34" charset="0"/>
              </a:rPr>
              <a:t>PEP/SOE Definitions</a:t>
            </a:r>
          </a:p>
          <a:p>
            <a:pPr marL="171450" indent="-171450" fontAlgn="base">
              <a:lnSpc>
                <a:spcPct val="150000"/>
              </a:lnSpc>
              <a:spcBef>
                <a:spcPct val="0"/>
              </a:spcBef>
              <a:spcAft>
                <a:spcPct val="0"/>
              </a:spcAft>
              <a:buFontTx/>
              <a:buBlip>
                <a:blip r:embed="rId4"/>
              </a:buBlip>
              <a:defRPr/>
            </a:pPr>
            <a:r>
              <a:rPr lang="en-GB" sz="1600" dirty="0">
                <a:solidFill>
                  <a:srgbClr val="002060"/>
                </a:solidFill>
                <a:cs typeface="Arial" panose="020B0604020202020204" pitchFamily="34" charset="0"/>
              </a:rPr>
              <a:t>Scope and content of Adverse Media screening and ‘Sustainability’ lists</a:t>
            </a:r>
          </a:p>
          <a:p>
            <a:pPr marL="171450" indent="-171450" fontAlgn="base">
              <a:lnSpc>
                <a:spcPct val="150000"/>
              </a:lnSpc>
              <a:spcBef>
                <a:spcPct val="0"/>
              </a:spcBef>
              <a:spcAft>
                <a:spcPct val="0"/>
              </a:spcAft>
              <a:buFontTx/>
              <a:buBlip>
                <a:blip r:embed="rId4"/>
              </a:buBlip>
              <a:defRPr/>
            </a:pPr>
            <a:r>
              <a:rPr lang="en-GB" sz="1600" dirty="0">
                <a:solidFill>
                  <a:srgbClr val="002060"/>
                </a:solidFill>
                <a:cs typeface="Arial" panose="020B0604020202020204" pitchFamily="34" charset="0"/>
              </a:rPr>
              <a:t>Frequency of list updates</a:t>
            </a:r>
          </a:p>
          <a:p>
            <a:pPr marL="171450" indent="-171450" fontAlgn="base">
              <a:lnSpc>
                <a:spcPct val="150000"/>
              </a:lnSpc>
              <a:spcBef>
                <a:spcPct val="0"/>
              </a:spcBef>
              <a:spcAft>
                <a:spcPct val="0"/>
              </a:spcAft>
              <a:buFontTx/>
              <a:buBlip>
                <a:blip r:embed="rId4"/>
              </a:buBlip>
              <a:defRPr/>
            </a:pPr>
            <a:r>
              <a:rPr lang="en-GB" sz="1600" dirty="0">
                <a:solidFill>
                  <a:srgbClr val="002060"/>
                </a:solidFill>
                <a:cs typeface="Arial" panose="020B0604020202020204" pitchFamily="34" charset="0"/>
              </a:rPr>
              <a:t>Application of local lists</a:t>
            </a:r>
          </a:p>
        </p:txBody>
      </p:sp>
      <p:sp>
        <p:nvSpPr>
          <p:cNvPr id="11" name="Slide Number Placeholder 10">
            <a:extLst>
              <a:ext uri="{FF2B5EF4-FFF2-40B4-BE49-F238E27FC236}">
                <a16:creationId xmlns:a16="http://schemas.microsoft.com/office/drawing/2014/main" id="{38307EA3-FE0A-90B6-4B1F-853EFF05CDCC}"/>
              </a:ext>
            </a:extLst>
          </p:cNvPr>
          <p:cNvSpPr>
            <a:spLocks noGrp="1"/>
          </p:cNvSpPr>
          <p:nvPr>
            <p:ph type="sldNum" sz="quarter" idx="12"/>
          </p:nvPr>
        </p:nvSpPr>
        <p:spPr/>
        <p:txBody>
          <a:bodyPr/>
          <a:lstStyle/>
          <a:p>
            <a:fld id="{012ABD23-68BB-4B9F-8BD2-E93FBFB322F0}" type="slidenum">
              <a:rPr lang="en-GB" smtClean="0"/>
              <a:t>6</a:t>
            </a:fld>
            <a:endParaRPr lang="en-GB"/>
          </a:p>
        </p:txBody>
      </p:sp>
    </p:spTree>
    <p:extLst>
      <p:ext uri="{BB962C8B-B14F-4D97-AF65-F5344CB8AC3E}">
        <p14:creationId xmlns:p14="http://schemas.microsoft.com/office/powerpoint/2010/main" val="238325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id="{9D97BBAE-7F91-0D65-1134-5DB388017065}"/>
              </a:ext>
            </a:extLst>
          </p:cNvPr>
          <p:cNvSpPr txBox="1">
            <a:spLocks noChangeArrowheads="1"/>
          </p:cNvSpPr>
          <p:nvPr/>
        </p:nvSpPr>
        <p:spPr bwMode="auto">
          <a:xfrm>
            <a:off x="-57150" y="6593051"/>
            <a:ext cx="4114800" cy="184666"/>
          </a:xfrm>
          <a:prstGeom prst="rect">
            <a:avLst/>
          </a:prstGeom>
          <a:noFill/>
          <a:ln>
            <a:noFill/>
          </a:ln>
        </p:spPr>
        <p:txBody>
          <a:bodyPr>
            <a:spAutoFit/>
          </a:bodyPr>
          <a:lstStyle>
            <a:lvl1pPr eaLnBrk="0" hangingPunct="0">
              <a:defRPr sz="1200">
                <a:solidFill>
                  <a:schemeClr val="bg1"/>
                </a:solidFill>
                <a:latin typeface="Arial" pitchFamily="34" charset="0"/>
                <a:cs typeface="Arial" pitchFamily="34" charset="0"/>
              </a:defRPr>
            </a:lvl1pPr>
            <a:lvl2pPr eaLnBrk="0" hangingPunct="0">
              <a:defRPr sz="1200">
                <a:solidFill>
                  <a:schemeClr val="bg1"/>
                </a:solidFill>
                <a:latin typeface="Arial" pitchFamily="34" charset="0"/>
                <a:cs typeface="Arial" pitchFamily="34" charset="0"/>
              </a:defRPr>
            </a:lvl2pPr>
            <a:lvl3pPr eaLnBrk="0" hangingPunct="0">
              <a:defRPr sz="1200">
                <a:solidFill>
                  <a:schemeClr val="bg1"/>
                </a:solidFill>
                <a:latin typeface="Arial" pitchFamily="34" charset="0"/>
                <a:cs typeface="Arial" pitchFamily="34" charset="0"/>
              </a:defRPr>
            </a:lvl3pPr>
            <a:lvl4pPr eaLnBrk="0" hangingPunct="0">
              <a:defRPr sz="1200">
                <a:solidFill>
                  <a:schemeClr val="bg1"/>
                </a:solidFill>
                <a:latin typeface="Arial" pitchFamily="34" charset="0"/>
                <a:cs typeface="Arial" pitchFamily="34" charset="0"/>
              </a:defRPr>
            </a:lvl4pPr>
            <a:lvl5pPr eaLnBrk="0" hangingPunct="0">
              <a:defRPr sz="1200">
                <a:solidFill>
                  <a:schemeClr val="bg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bg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bg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bg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bg1"/>
                </a:solidFill>
                <a:latin typeface="Arial" pitchFamily="34" charset="0"/>
                <a:cs typeface="Arial" pitchFamily="34" charset="0"/>
              </a:defRPr>
            </a:lvl9pPr>
          </a:lstStyle>
          <a:p>
            <a:pPr defTabSz="685800" eaLnBrk="1" hangingPunct="1">
              <a:spcBef>
                <a:spcPct val="50000"/>
              </a:spcBef>
              <a:defRPr/>
            </a:pPr>
            <a:r>
              <a:rPr lang="en-GB" altLang="en-US" sz="600" dirty="0">
                <a:solidFill>
                  <a:schemeClr val="accent1">
                    <a:lumMod val="75000"/>
                  </a:schemeClr>
                </a:solidFill>
                <a:latin typeface="Gill Sans"/>
              </a:rPr>
              <a:t>© Vigilo International Consultants Ltd. No use or reproduction is allowed without permission</a:t>
            </a:r>
          </a:p>
        </p:txBody>
      </p:sp>
      <p:pic>
        <p:nvPicPr>
          <p:cNvPr id="2" name="Picture 4">
            <a:extLst>
              <a:ext uri="{FF2B5EF4-FFF2-40B4-BE49-F238E27FC236}">
                <a16:creationId xmlns:a16="http://schemas.microsoft.com/office/drawing/2014/main" id="{162B6073-ED5A-489C-60A7-F23EB89FCB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0969" y="5545"/>
            <a:ext cx="1487090" cy="125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Rectangle 5">
            <a:extLst>
              <a:ext uri="{FF2B5EF4-FFF2-40B4-BE49-F238E27FC236}">
                <a16:creationId xmlns:a16="http://schemas.microsoft.com/office/drawing/2014/main" id="{CAAA432E-B296-1455-428C-B6429B96DB8E}"/>
              </a:ext>
            </a:extLst>
          </p:cNvPr>
          <p:cNvSpPr>
            <a:spLocks noChangeArrowheads="1"/>
          </p:cNvSpPr>
          <p:nvPr/>
        </p:nvSpPr>
        <p:spPr bwMode="auto">
          <a:xfrm>
            <a:off x="7740031" y="827445"/>
            <a:ext cx="1228808" cy="115416"/>
          </a:xfrm>
          <a:prstGeom prst="rect">
            <a:avLst/>
          </a:prstGeom>
          <a:noFill/>
          <a:ln>
            <a:noFill/>
          </a:ln>
        </p:spPr>
        <p:txBody>
          <a:bodyPr wrap="square" lIns="0" tIns="0" rIns="30510" bIns="0">
            <a:spAutoFit/>
          </a:bodyPr>
          <a:lstStyle>
            <a:lvl1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1pPr>
            <a:lvl2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2pPr>
            <a:lvl3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3pPr>
            <a:lvl4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4pPr>
            <a:lvl5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9pPr>
          </a:lstStyle>
          <a:p>
            <a:pPr>
              <a:buClr>
                <a:srgbClr val="000000"/>
              </a:buClr>
              <a:buSzPct val="100000"/>
              <a:buFont typeface="Times New Roman" pitchFamily="18" charset="0"/>
              <a:buNone/>
              <a:defRPr/>
            </a:pPr>
            <a:r>
              <a:rPr lang="en-US" altLang="en-US" sz="750" b="1" dirty="0">
                <a:solidFill>
                  <a:srgbClr val="002060"/>
                </a:solidFill>
                <a:latin typeface="Gill Sans"/>
              </a:rPr>
              <a:t>International Consultants Ltd.</a:t>
            </a:r>
          </a:p>
        </p:txBody>
      </p:sp>
      <p:sp>
        <p:nvSpPr>
          <p:cNvPr id="10" name="Rectangle 2">
            <a:extLst>
              <a:ext uri="{FF2B5EF4-FFF2-40B4-BE49-F238E27FC236}">
                <a16:creationId xmlns:a16="http://schemas.microsoft.com/office/drawing/2014/main" id="{E67558E0-A282-2A21-CE9C-AF6D1483E895}"/>
              </a:ext>
            </a:extLst>
          </p:cNvPr>
          <p:cNvSpPr txBox="1">
            <a:spLocks noChangeArrowheads="1"/>
          </p:cNvSpPr>
          <p:nvPr/>
        </p:nvSpPr>
        <p:spPr bwMode="auto">
          <a:xfrm>
            <a:off x="381000" y="381000"/>
            <a:ext cx="47625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50760" tIns="50760" rIns="132120" bIns="50760" numCol="1" anchor="t" anchorCtr="0" compatLnSpc="1">
            <a:prstTxWarp prst="textNoShape">
              <a:avLst/>
            </a:prstTxWarp>
          </a:bodyPr>
          <a:lstStyle>
            <a:lvl1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2pPr>
            <a:lvl3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3pPr>
            <a:lvl4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4pPr>
            <a:lvl5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5pPr>
            <a:lvl6pPr marL="25146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6pPr>
            <a:lvl7pPr marL="29718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7pPr>
            <a:lvl8pPr marL="34290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8pPr>
            <a:lvl9pPr marL="38862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9pPr>
          </a:lstStyle>
          <a:p>
            <a:pPr eaLnBrk="1" hangingPunct="1">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en-US" kern="0">
                <a:solidFill>
                  <a:srgbClr val="002060"/>
                </a:solidFill>
                <a:latin typeface="Calibri" panose="020F0502020204030204" pitchFamily="34" charset="0"/>
              </a:rPr>
              <a:t>Tuning</a:t>
            </a:r>
          </a:p>
        </p:txBody>
      </p:sp>
      <p:sp>
        <p:nvSpPr>
          <p:cNvPr id="11" name="Rectangle 3">
            <a:extLst>
              <a:ext uri="{FF2B5EF4-FFF2-40B4-BE49-F238E27FC236}">
                <a16:creationId xmlns:a16="http://schemas.microsoft.com/office/drawing/2014/main" id="{842C860B-3292-BDCD-EBA3-2AAAA4654B3B}"/>
              </a:ext>
            </a:extLst>
          </p:cNvPr>
          <p:cNvSpPr txBox="1">
            <a:spLocks noChangeArrowheads="1"/>
          </p:cNvSpPr>
          <p:nvPr/>
        </p:nvSpPr>
        <p:spPr bwMode="auto">
          <a:xfrm>
            <a:off x="0" y="1295400"/>
            <a:ext cx="88392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50760" tIns="50760" rIns="132120" bIns="50760" numCol="1" anchor="t" anchorCtr="0" compatLnSpc="1">
            <a:prstTxWarp prst="textNoShape">
              <a:avLst/>
            </a:prstTxWarp>
          </a:bodyPr>
          <a:lstStyle>
            <a:lvl1pPr marL="342900" indent="-3429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000066"/>
                </a:solidFill>
                <a:latin typeface="+mn-lt"/>
                <a:ea typeface="+mn-ea"/>
                <a:cs typeface="+mn-cs"/>
              </a:defRPr>
            </a:lvl1pPr>
            <a:lvl2pPr marL="742950" indent="-28575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66"/>
                </a:solidFill>
                <a:latin typeface="+mn-lt"/>
              </a:defRPr>
            </a:lvl2pPr>
            <a:lvl3pPr marL="11430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a:solidFill>
                  <a:srgbClr val="000066"/>
                </a:solidFill>
                <a:latin typeface="+mn-lt"/>
              </a:defRPr>
            </a:lvl3pPr>
            <a:lvl4pPr marL="16002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sz="1600">
                <a:solidFill>
                  <a:srgbClr val="000066"/>
                </a:solidFill>
                <a:latin typeface="+mn-lt"/>
              </a:defRPr>
            </a:lvl4pPr>
            <a:lvl5pPr marL="2057400" indent="-228600" algn="l" defTabSz="457200" rtl="0" eaLnBrk="0" fontAlgn="base" hangingPunct="0">
              <a:spcBef>
                <a:spcPts val="300"/>
              </a:spcBef>
              <a:spcAft>
                <a:spcPct val="0"/>
              </a:spcAft>
              <a:buClr>
                <a:srgbClr val="000000"/>
              </a:buClr>
              <a:buSzPct val="100000"/>
              <a:buFont typeface="Times New Roman" panose="02020603050405020304" pitchFamily="18" charset="0"/>
              <a:defRPr sz="1400">
                <a:solidFill>
                  <a:srgbClr val="000066"/>
                </a:solidFill>
                <a:latin typeface="+mn-lt"/>
              </a:defRPr>
            </a:lvl5pPr>
            <a:lvl6pPr marL="25146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6pPr>
            <a:lvl7pPr marL="29718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7pPr>
            <a:lvl8pPr marL="34290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8pPr>
            <a:lvl9pPr marL="38862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9pPr>
          </a:lstStyle>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a:solidFill>
                  <a:srgbClr val="002060"/>
                </a:solidFill>
                <a:latin typeface="Calibri" panose="020F0502020204030204" pitchFamily="34" charset="0"/>
              </a:rPr>
              <a:t>Tuning is an efficiency task and relates to the “suppression” or “auto-closure” of clear false-positive hits or those that do not meet the  risk appetite through the use of rules and/or programs. This also includes the use of ‘noise words’ – i.e. common, generic, words or terms that can create a large number of false-positive matches.</a:t>
            </a:r>
          </a:p>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a:solidFill>
                  <a:srgbClr val="002060"/>
                </a:solidFill>
                <a:latin typeface="Calibri" panose="020F0502020204030204" pitchFamily="34" charset="0"/>
              </a:rPr>
              <a:t>Exclusion rules v Suppression rules</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a:solidFill>
                  <a:srgbClr val="002060"/>
                </a:solidFill>
                <a:latin typeface="Calibri" panose="020F0502020204030204" pitchFamily="34" charset="0"/>
              </a:rPr>
              <a:t>Exclusion rules = rules that can be written before testing starts in order to exclude data (e.g. groups of lists) that does not meet risk appetite and are not required for screening</a:t>
            </a:r>
          </a:p>
          <a:p>
            <a:pPr marL="1130300" lvl="2" indent="-284163" algn="just" eaLnBrk="1" hangingPunct="1">
              <a:spcBef>
                <a:spcPct val="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a:solidFill>
                  <a:srgbClr val="002060"/>
                </a:solidFill>
                <a:latin typeface="Calibri" panose="020F0502020204030204" pitchFamily="34" charset="0"/>
              </a:rPr>
              <a:t>Suppression rules = false positive hits created that can be suppressed with a rule specific to that hit (e.g. name/gender does not match)</a:t>
            </a:r>
            <a:endParaRPr lang="en-GB" altLang="en-US" sz="1600" kern="0" dirty="0">
              <a:solidFill>
                <a:srgbClr val="002060"/>
              </a:solidFill>
              <a:latin typeface="Calibri" panose="020F0502020204030204" pitchFamily="34" charset="0"/>
            </a:endParaRPr>
          </a:p>
        </p:txBody>
      </p:sp>
      <p:pic>
        <p:nvPicPr>
          <p:cNvPr id="13" name="Picture 2">
            <a:extLst>
              <a:ext uri="{FF2B5EF4-FFF2-40B4-BE49-F238E27FC236}">
                <a16:creationId xmlns:a16="http://schemas.microsoft.com/office/drawing/2014/main" id="{A14E27BD-B1DE-2A05-9D6F-F7F39597C3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4069329"/>
            <a:ext cx="3352800" cy="2313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a:extLst>
              <a:ext uri="{FF2B5EF4-FFF2-40B4-BE49-F238E27FC236}">
                <a16:creationId xmlns:a16="http://schemas.microsoft.com/office/drawing/2014/main" id="{B77FFE54-0E3C-7703-2A3E-F47C3A7A82A2}"/>
              </a:ext>
            </a:extLst>
          </p:cNvPr>
          <p:cNvSpPr txBox="1"/>
          <p:nvPr/>
        </p:nvSpPr>
        <p:spPr>
          <a:xfrm>
            <a:off x="4419600" y="4279900"/>
            <a:ext cx="4343400" cy="1892826"/>
          </a:xfrm>
          <a:prstGeom prst="rect">
            <a:avLst/>
          </a:prstGeom>
          <a:noFill/>
          <a:ln w="28575">
            <a:solidFill>
              <a:srgbClr val="002060"/>
            </a:solidFill>
          </a:ln>
        </p:spPr>
        <p:txBody>
          <a:bodyPr>
            <a:spAutoFit/>
          </a:bodyPr>
          <a:lstStyle>
            <a:defPPr>
              <a:defRPr lang="en-GB"/>
            </a:defPPr>
            <a:lvl1pPr>
              <a:defRPr sz="1400" b="1" u="sng">
                <a:solidFill>
                  <a:srgbClr val="002060"/>
                </a:solidFill>
                <a:latin typeface="Calibri" panose="020F0502020204030204" pitchFamily="34" charset="0"/>
              </a:defRPr>
            </a:lvl1pPr>
          </a:lstStyle>
          <a:p>
            <a:pPr fontAlgn="base">
              <a:spcBef>
                <a:spcPct val="0"/>
              </a:spcBef>
              <a:spcAft>
                <a:spcPct val="0"/>
              </a:spcAft>
              <a:defRPr/>
            </a:pPr>
            <a:r>
              <a:rPr lang="en-GB" sz="1600" dirty="0">
                <a:cs typeface="Arial" panose="020B0604020202020204" pitchFamily="34" charset="0"/>
              </a:rPr>
              <a:t>Tuning cycle</a:t>
            </a:r>
          </a:p>
          <a:p>
            <a:pPr marL="285750" indent="-285750" algn="just" fontAlgn="base">
              <a:spcBef>
                <a:spcPts val="600"/>
              </a:spcBef>
              <a:spcAft>
                <a:spcPct val="0"/>
              </a:spcAft>
              <a:buFontTx/>
              <a:buBlip>
                <a:blip r:embed="rId5"/>
              </a:buBlip>
              <a:defRPr/>
            </a:pPr>
            <a:r>
              <a:rPr lang="en-GB" sz="1600" b="0" u="none" dirty="0">
                <a:cs typeface="Arial" panose="020B0604020202020204" pitchFamily="34" charset="0"/>
              </a:rPr>
              <a:t>The rationale for limiting the tuning for 10 at a time is in order to ensure that full governance and control is completed at each stage and it is much easier to achieve this with smaller volumes. Other automated options are available to meet risk appetite and approach.</a:t>
            </a:r>
          </a:p>
        </p:txBody>
      </p:sp>
      <p:sp>
        <p:nvSpPr>
          <p:cNvPr id="15" name="Slide Number Placeholder 14">
            <a:extLst>
              <a:ext uri="{FF2B5EF4-FFF2-40B4-BE49-F238E27FC236}">
                <a16:creationId xmlns:a16="http://schemas.microsoft.com/office/drawing/2014/main" id="{AAF69302-65DC-92A3-4387-EC1C2761E404}"/>
              </a:ext>
            </a:extLst>
          </p:cNvPr>
          <p:cNvSpPr>
            <a:spLocks noGrp="1"/>
          </p:cNvSpPr>
          <p:nvPr>
            <p:ph type="sldNum" sz="quarter" idx="12"/>
          </p:nvPr>
        </p:nvSpPr>
        <p:spPr/>
        <p:txBody>
          <a:bodyPr/>
          <a:lstStyle/>
          <a:p>
            <a:fld id="{012ABD23-68BB-4B9F-8BD2-E93FBFB322F0}" type="slidenum">
              <a:rPr lang="en-GB" smtClean="0"/>
              <a:t>7</a:t>
            </a:fld>
            <a:endParaRPr lang="en-GB"/>
          </a:p>
        </p:txBody>
      </p:sp>
    </p:spTree>
    <p:extLst>
      <p:ext uri="{BB962C8B-B14F-4D97-AF65-F5344CB8AC3E}">
        <p14:creationId xmlns:p14="http://schemas.microsoft.com/office/powerpoint/2010/main" val="847076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id="{9D97BBAE-7F91-0D65-1134-5DB388017065}"/>
              </a:ext>
            </a:extLst>
          </p:cNvPr>
          <p:cNvSpPr txBox="1">
            <a:spLocks noChangeArrowheads="1"/>
          </p:cNvSpPr>
          <p:nvPr/>
        </p:nvSpPr>
        <p:spPr bwMode="auto">
          <a:xfrm>
            <a:off x="-57150" y="6593051"/>
            <a:ext cx="4114800" cy="184666"/>
          </a:xfrm>
          <a:prstGeom prst="rect">
            <a:avLst/>
          </a:prstGeom>
          <a:noFill/>
          <a:ln>
            <a:noFill/>
          </a:ln>
        </p:spPr>
        <p:txBody>
          <a:bodyPr>
            <a:spAutoFit/>
          </a:bodyPr>
          <a:lstStyle>
            <a:lvl1pPr eaLnBrk="0" hangingPunct="0">
              <a:defRPr sz="1200">
                <a:solidFill>
                  <a:schemeClr val="bg1"/>
                </a:solidFill>
                <a:latin typeface="Arial" pitchFamily="34" charset="0"/>
                <a:cs typeface="Arial" pitchFamily="34" charset="0"/>
              </a:defRPr>
            </a:lvl1pPr>
            <a:lvl2pPr eaLnBrk="0" hangingPunct="0">
              <a:defRPr sz="1200">
                <a:solidFill>
                  <a:schemeClr val="bg1"/>
                </a:solidFill>
                <a:latin typeface="Arial" pitchFamily="34" charset="0"/>
                <a:cs typeface="Arial" pitchFamily="34" charset="0"/>
              </a:defRPr>
            </a:lvl2pPr>
            <a:lvl3pPr eaLnBrk="0" hangingPunct="0">
              <a:defRPr sz="1200">
                <a:solidFill>
                  <a:schemeClr val="bg1"/>
                </a:solidFill>
                <a:latin typeface="Arial" pitchFamily="34" charset="0"/>
                <a:cs typeface="Arial" pitchFamily="34" charset="0"/>
              </a:defRPr>
            </a:lvl3pPr>
            <a:lvl4pPr eaLnBrk="0" hangingPunct="0">
              <a:defRPr sz="1200">
                <a:solidFill>
                  <a:schemeClr val="bg1"/>
                </a:solidFill>
                <a:latin typeface="Arial" pitchFamily="34" charset="0"/>
                <a:cs typeface="Arial" pitchFamily="34" charset="0"/>
              </a:defRPr>
            </a:lvl4pPr>
            <a:lvl5pPr eaLnBrk="0" hangingPunct="0">
              <a:defRPr sz="1200">
                <a:solidFill>
                  <a:schemeClr val="bg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bg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bg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bg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bg1"/>
                </a:solidFill>
                <a:latin typeface="Arial" pitchFamily="34" charset="0"/>
                <a:cs typeface="Arial" pitchFamily="34" charset="0"/>
              </a:defRPr>
            </a:lvl9pPr>
          </a:lstStyle>
          <a:p>
            <a:pPr defTabSz="685800" eaLnBrk="1" hangingPunct="1">
              <a:spcBef>
                <a:spcPct val="50000"/>
              </a:spcBef>
              <a:defRPr/>
            </a:pPr>
            <a:r>
              <a:rPr lang="en-GB" altLang="en-US" sz="600" dirty="0">
                <a:solidFill>
                  <a:schemeClr val="accent1">
                    <a:lumMod val="75000"/>
                  </a:schemeClr>
                </a:solidFill>
                <a:latin typeface="Gill Sans"/>
              </a:rPr>
              <a:t>© Vigilo International Consultants Ltd. No use or reproduction is allowed without permission</a:t>
            </a:r>
          </a:p>
        </p:txBody>
      </p:sp>
      <p:pic>
        <p:nvPicPr>
          <p:cNvPr id="2" name="Picture 4">
            <a:extLst>
              <a:ext uri="{FF2B5EF4-FFF2-40B4-BE49-F238E27FC236}">
                <a16:creationId xmlns:a16="http://schemas.microsoft.com/office/drawing/2014/main" id="{162B6073-ED5A-489C-60A7-F23EB89FCB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0969" y="5545"/>
            <a:ext cx="1487090" cy="125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Rectangle 5">
            <a:extLst>
              <a:ext uri="{FF2B5EF4-FFF2-40B4-BE49-F238E27FC236}">
                <a16:creationId xmlns:a16="http://schemas.microsoft.com/office/drawing/2014/main" id="{CAAA432E-B296-1455-428C-B6429B96DB8E}"/>
              </a:ext>
            </a:extLst>
          </p:cNvPr>
          <p:cNvSpPr>
            <a:spLocks noChangeArrowheads="1"/>
          </p:cNvSpPr>
          <p:nvPr/>
        </p:nvSpPr>
        <p:spPr bwMode="auto">
          <a:xfrm>
            <a:off x="7740031" y="827445"/>
            <a:ext cx="1228808" cy="115416"/>
          </a:xfrm>
          <a:prstGeom prst="rect">
            <a:avLst/>
          </a:prstGeom>
          <a:noFill/>
          <a:ln>
            <a:noFill/>
          </a:ln>
        </p:spPr>
        <p:txBody>
          <a:bodyPr wrap="square" lIns="0" tIns="0" rIns="30510" bIns="0">
            <a:spAutoFit/>
          </a:bodyPr>
          <a:lstStyle>
            <a:lvl1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1pPr>
            <a:lvl2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2pPr>
            <a:lvl3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3pPr>
            <a:lvl4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4pPr>
            <a:lvl5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9pPr>
          </a:lstStyle>
          <a:p>
            <a:pPr>
              <a:buClr>
                <a:srgbClr val="000000"/>
              </a:buClr>
              <a:buSzPct val="100000"/>
              <a:buFont typeface="Times New Roman" pitchFamily="18" charset="0"/>
              <a:buNone/>
              <a:defRPr/>
            </a:pPr>
            <a:r>
              <a:rPr lang="en-US" altLang="en-US" sz="750" b="1" dirty="0">
                <a:solidFill>
                  <a:srgbClr val="002060"/>
                </a:solidFill>
                <a:latin typeface="Gill Sans"/>
              </a:rPr>
              <a:t>International Consultants Ltd.</a:t>
            </a:r>
          </a:p>
        </p:txBody>
      </p:sp>
      <p:sp>
        <p:nvSpPr>
          <p:cNvPr id="7" name="Rectangle 2">
            <a:extLst>
              <a:ext uri="{FF2B5EF4-FFF2-40B4-BE49-F238E27FC236}">
                <a16:creationId xmlns:a16="http://schemas.microsoft.com/office/drawing/2014/main" id="{607C67EF-F631-523D-CA19-636601AEBD5C}"/>
              </a:ext>
            </a:extLst>
          </p:cNvPr>
          <p:cNvSpPr txBox="1">
            <a:spLocks noChangeArrowheads="1"/>
          </p:cNvSpPr>
          <p:nvPr/>
        </p:nvSpPr>
        <p:spPr bwMode="auto">
          <a:xfrm>
            <a:off x="381000" y="381000"/>
            <a:ext cx="47625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50760" tIns="50760" rIns="132120" bIns="50760" numCol="1" anchor="t" anchorCtr="0" compatLnSpc="1">
            <a:prstTxWarp prst="textNoShape">
              <a:avLst/>
            </a:prstTxWarp>
          </a:bodyPr>
          <a:lstStyle>
            <a:lvl1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2pPr>
            <a:lvl3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3pPr>
            <a:lvl4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4pPr>
            <a:lvl5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5pPr>
            <a:lvl6pPr marL="25146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6pPr>
            <a:lvl7pPr marL="29718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7pPr>
            <a:lvl8pPr marL="34290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8pPr>
            <a:lvl9pPr marL="38862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9pPr>
          </a:lstStyle>
          <a:p>
            <a:pPr eaLnBrk="1" hangingPunct="1">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en-US" kern="0">
                <a:solidFill>
                  <a:srgbClr val="002060"/>
                </a:solidFill>
                <a:latin typeface="Calibri" panose="020F0502020204030204" pitchFamily="34" charset="0"/>
              </a:rPr>
              <a:t>Infrastructure and Technology</a:t>
            </a:r>
          </a:p>
        </p:txBody>
      </p:sp>
      <p:sp>
        <p:nvSpPr>
          <p:cNvPr id="8" name="Rectangle 3">
            <a:extLst>
              <a:ext uri="{FF2B5EF4-FFF2-40B4-BE49-F238E27FC236}">
                <a16:creationId xmlns:a16="http://schemas.microsoft.com/office/drawing/2014/main" id="{6EDD9C63-57E5-3E36-7F3A-3D5F8040A009}"/>
              </a:ext>
            </a:extLst>
          </p:cNvPr>
          <p:cNvSpPr txBox="1">
            <a:spLocks noChangeArrowheads="1"/>
          </p:cNvSpPr>
          <p:nvPr/>
        </p:nvSpPr>
        <p:spPr bwMode="auto">
          <a:xfrm>
            <a:off x="0" y="1295400"/>
            <a:ext cx="88392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50760" tIns="50760" rIns="132120" bIns="50760" numCol="1" anchor="t" anchorCtr="0" compatLnSpc="1">
            <a:prstTxWarp prst="textNoShape">
              <a:avLst/>
            </a:prstTxWarp>
          </a:bodyPr>
          <a:lstStyle>
            <a:lvl1pPr marL="342900" indent="-3429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000066"/>
                </a:solidFill>
                <a:latin typeface="+mn-lt"/>
                <a:ea typeface="+mn-ea"/>
                <a:cs typeface="+mn-cs"/>
              </a:defRPr>
            </a:lvl1pPr>
            <a:lvl2pPr marL="742950" indent="-28575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66"/>
                </a:solidFill>
                <a:latin typeface="+mn-lt"/>
              </a:defRPr>
            </a:lvl2pPr>
            <a:lvl3pPr marL="11430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a:solidFill>
                  <a:srgbClr val="000066"/>
                </a:solidFill>
                <a:latin typeface="+mn-lt"/>
              </a:defRPr>
            </a:lvl3pPr>
            <a:lvl4pPr marL="16002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sz="1600">
                <a:solidFill>
                  <a:srgbClr val="000066"/>
                </a:solidFill>
                <a:latin typeface="+mn-lt"/>
              </a:defRPr>
            </a:lvl4pPr>
            <a:lvl5pPr marL="2057400" indent="-228600" algn="l" defTabSz="457200" rtl="0" eaLnBrk="0" fontAlgn="base" hangingPunct="0">
              <a:spcBef>
                <a:spcPts val="300"/>
              </a:spcBef>
              <a:spcAft>
                <a:spcPct val="0"/>
              </a:spcAft>
              <a:buClr>
                <a:srgbClr val="000000"/>
              </a:buClr>
              <a:buSzPct val="100000"/>
              <a:buFont typeface="Times New Roman" panose="02020603050405020304" pitchFamily="18" charset="0"/>
              <a:defRPr sz="1400">
                <a:solidFill>
                  <a:srgbClr val="000066"/>
                </a:solidFill>
                <a:latin typeface="+mn-lt"/>
              </a:defRPr>
            </a:lvl5pPr>
            <a:lvl6pPr marL="25146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6pPr>
            <a:lvl7pPr marL="29718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7pPr>
            <a:lvl8pPr marL="34290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8pPr>
            <a:lvl9pPr marL="38862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9pPr>
          </a:lstStyle>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dirty="0">
                <a:solidFill>
                  <a:srgbClr val="002060"/>
                </a:solidFill>
                <a:latin typeface="Calibri" panose="020F0502020204030204" pitchFamily="34" charset="0"/>
              </a:rPr>
              <a:t>The hardware and infrastructure binds all other elements together, as well as being important in its own right, as it must be sized and scoped to be able to handle to volume of records, hits, and queries.</a:t>
            </a:r>
          </a:p>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dirty="0">
                <a:solidFill>
                  <a:srgbClr val="002060"/>
                </a:solidFill>
                <a:latin typeface="Calibri" panose="020F0502020204030204" pitchFamily="34" charset="0"/>
              </a:rPr>
              <a:t>Batch v Real-Time approach (also Delta v Full approach)</a:t>
            </a:r>
          </a:p>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dirty="0">
                <a:solidFill>
                  <a:srgbClr val="002060"/>
                </a:solidFill>
                <a:latin typeface="Calibri" panose="020F0502020204030204" pitchFamily="34" charset="0"/>
              </a:rPr>
              <a:t>Physical v Virtual/Cloud-based environments</a:t>
            </a:r>
          </a:p>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dirty="0">
                <a:solidFill>
                  <a:srgbClr val="002060"/>
                </a:solidFill>
                <a:latin typeface="Calibri" panose="020F0502020204030204" pitchFamily="34" charset="0"/>
              </a:rPr>
              <a:t>Outsourced environments (e.g. “cloud” solutions)</a:t>
            </a:r>
          </a:p>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dirty="0">
                <a:solidFill>
                  <a:srgbClr val="002060"/>
                </a:solidFill>
                <a:latin typeface="Calibri" panose="020F0502020204030204" pitchFamily="34" charset="0"/>
              </a:rPr>
              <a:t>Active List Management Application</a:t>
            </a:r>
          </a:p>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dirty="0">
                <a:solidFill>
                  <a:srgbClr val="002060"/>
                </a:solidFill>
                <a:latin typeface="Calibri" panose="020F0502020204030204" pitchFamily="34" charset="0"/>
              </a:rPr>
              <a:t>Support and change control</a:t>
            </a:r>
          </a:p>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dirty="0">
                <a:solidFill>
                  <a:srgbClr val="002060"/>
                </a:solidFill>
                <a:latin typeface="Calibri" panose="020F0502020204030204" pitchFamily="34" charset="0"/>
              </a:rPr>
              <a:t>Availability and integrity</a:t>
            </a:r>
          </a:p>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dirty="0">
                <a:solidFill>
                  <a:srgbClr val="002060"/>
                </a:solidFill>
                <a:latin typeface="Calibri" panose="020F0502020204030204" pitchFamily="34" charset="0"/>
              </a:rPr>
              <a:t>System access</a:t>
            </a:r>
          </a:p>
          <a:p>
            <a:pPr marL="844550" lvl="2" indent="0" algn="just" eaLnBrk="1" hangingPunct="1">
              <a:spcBef>
                <a:spcPts val="1200"/>
              </a:spcBef>
              <a:buClr>
                <a:srgbClr val="000066"/>
              </a:buClr>
              <a:buSzPct val="110000"/>
              <a:tabLst>
                <a:tab pos="530225" algn="l"/>
                <a:tab pos="1444625" algn="l"/>
                <a:tab pos="2359025" algn="l"/>
                <a:tab pos="3273425" algn="l"/>
                <a:tab pos="4187825" algn="l"/>
                <a:tab pos="5102225" algn="l"/>
                <a:tab pos="6016625" algn="l"/>
                <a:tab pos="6931025" algn="l"/>
                <a:tab pos="7845425" algn="l"/>
                <a:tab pos="8759825" algn="l"/>
                <a:tab pos="9674225" algn="l"/>
              </a:tabLst>
            </a:pPr>
            <a:endParaRPr lang="en-GB" altLang="en-US" sz="1400" kern="0" dirty="0">
              <a:solidFill>
                <a:srgbClr val="002060"/>
              </a:solidFill>
              <a:latin typeface="Calibri" panose="020F0502020204030204" pitchFamily="34" charset="0"/>
            </a:endParaRPr>
          </a:p>
        </p:txBody>
      </p:sp>
      <p:sp>
        <p:nvSpPr>
          <p:cNvPr id="9" name="Slide Number Placeholder 8">
            <a:extLst>
              <a:ext uri="{FF2B5EF4-FFF2-40B4-BE49-F238E27FC236}">
                <a16:creationId xmlns:a16="http://schemas.microsoft.com/office/drawing/2014/main" id="{95638A48-9C56-9F1B-97A3-5772B0DACA7F}"/>
              </a:ext>
            </a:extLst>
          </p:cNvPr>
          <p:cNvSpPr>
            <a:spLocks noGrp="1"/>
          </p:cNvSpPr>
          <p:nvPr>
            <p:ph type="sldNum" sz="quarter" idx="12"/>
          </p:nvPr>
        </p:nvSpPr>
        <p:spPr/>
        <p:txBody>
          <a:bodyPr/>
          <a:lstStyle/>
          <a:p>
            <a:fld id="{012ABD23-68BB-4B9F-8BD2-E93FBFB322F0}" type="slidenum">
              <a:rPr lang="en-GB" smtClean="0"/>
              <a:t>8</a:t>
            </a:fld>
            <a:endParaRPr lang="en-GB"/>
          </a:p>
        </p:txBody>
      </p:sp>
    </p:spTree>
    <p:extLst>
      <p:ext uri="{BB962C8B-B14F-4D97-AF65-F5344CB8AC3E}">
        <p14:creationId xmlns:p14="http://schemas.microsoft.com/office/powerpoint/2010/main" val="223941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id="{9D97BBAE-7F91-0D65-1134-5DB388017065}"/>
              </a:ext>
            </a:extLst>
          </p:cNvPr>
          <p:cNvSpPr txBox="1">
            <a:spLocks noChangeArrowheads="1"/>
          </p:cNvSpPr>
          <p:nvPr/>
        </p:nvSpPr>
        <p:spPr bwMode="auto">
          <a:xfrm>
            <a:off x="-57150" y="6593051"/>
            <a:ext cx="4114800" cy="184666"/>
          </a:xfrm>
          <a:prstGeom prst="rect">
            <a:avLst/>
          </a:prstGeom>
          <a:noFill/>
          <a:ln>
            <a:noFill/>
          </a:ln>
        </p:spPr>
        <p:txBody>
          <a:bodyPr>
            <a:spAutoFit/>
          </a:bodyPr>
          <a:lstStyle>
            <a:lvl1pPr eaLnBrk="0" hangingPunct="0">
              <a:defRPr sz="1200">
                <a:solidFill>
                  <a:schemeClr val="bg1"/>
                </a:solidFill>
                <a:latin typeface="Arial" pitchFamily="34" charset="0"/>
                <a:cs typeface="Arial" pitchFamily="34" charset="0"/>
              </a:defRPr>
            </a:lvl1pPr>
            <a:lvl2pPr eaLnBrk="0" hangingPunct="0">
              <a:defRPr sz="1200">
                <a:solidFill>
                  <a:schemeClr val="bg1"/>
                </a:solidFill>
                <a:latin typeface="Arial" pitchFamily="34" charset="0"/>
                <a:cs typeface="Arial" pitchFamily="34" charset="0"/>
              </a:defRPr>
            </a:lvl2pPr>
            <a:lvl3pPr eaLnBrk="0" hangingPunct="0">
              <a:defRPr sz="1200">
                <a:solidFill>
                  <a:schemeClr val="bg1"/>
                </a:solidFill>
                <a:latin typeface="Arial" pitchFamily="34" charset="0"/>
                <a:cs typeface="Arial" pitchFamily="34" charset="0"/>
              </a:defRPr>
            </a:lvl3pPr>
            <a:lvl4pPr eaLnBrk="0" hangingPunct="0">
              <a:defRPr sz="1200">
                <a:solidFill>
                  <a:schemeClr val="bg1"/>
                </a:solidFill>
                <a:latin typeface="Arial" pitchFamily="34" charset="0"/>
                <a:cs typeface="Arial" pitchFamily="34" charset="0"/>
              </a:defRPr>
            </a:lvl4pPr>
            <a:lvl5pPr eaLnBrk="0" hangingPunct="0">
              <a:defRPr sz="1200">
                <a:solidFill>
                  <a:schemeClr val="bg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bg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bg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bg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bg1"/>
                </a:solidFill>
                <a:latin typeface="Arial" pitchFamily="34" charset="0"/>
                <a:cs typeface="Arial" pitchFamily="34" charset="0"/>
              </a:defRPr>
            </a:lvl9pPr>
          </a:lstStyle>
          <a:p>
            <a:pPr defTabSz="685800" eaLnBrk="1" hangingPunct="1">
              <a:spcBef>
                <a:spcPct val="50000"/>
              </a:spcBef>
              <a:defRPr/>
            </a:pPr>
            <a:r>
              <a:rPr lang="en-GB" altLang="en-US" sz="600" dirty="0">
                <a:solidFill>
                  <a:schemeClr val="accent1">
                    <a:lumMod val="75000"/>
                  </a:schemeClr>
                </a:solidFill>
                <a:latin typeface="Gill Sans"/>
              </a:rPr>
              <a:t>© Vigilo International Consultants Ltd. No use or reproduction is allowed without permission</a:t>
            </a:r>
          </a:p>
        </p:txBody>
      </p:sp>
      <p:pic>
        <p:nvPicPr>
          <p:cNvPr id="2" name="Picture 4">
            <a:extLst>
              <a:ext uri="{FF2B5EF4-FFF2-40B4-BE49-F238E27FC236}">
                <a16:creationId xmlns:a16="http://schemas.microsoft.com/office/drawing/2014/main" id="{162B6073-ED5A-489C-60A7-F23EB89FCB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0969" y="5545"/>
            <a:ext cx="1487090" cy="125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Rectangle 5">
            <a:extLst>
              <a:ext uri="{FF2B5EF4-FFF2-40B4-BE49-F238E27FC236}">
                <a16:creationId xmlns:a16="http://schemas.microsoft.com/office/drawing/2014/main" id="{CAAA432E-B296-1455-428C-B6429B96DB8E}"/>
              </a:ext>
            </a:extLst>
          </p:cNvPr>
          <p:cNvSpPr>
            <a:spLocks noChangeArrowheads="1"/>
          </p:cNvSpPr>
          <p:nvPr/>
        </p:nvSpPr>
        <p:spPr bwMode="auto">
          <a:xfrm>
            <a:off x="7740031" y="827445"/>
            <a:ext cx="1228808" cy="115416"/>
          </a:xfrm>
          <a:prstGeom prst="rect">
            <a:avLst/>
          </a:prstGeom>
          <a:noFill/>
          <a:ln>
            <a:noFill/>
          </a:ln>
        </p:spPr>
        <p:txBody>
          <a:bodyPr wrap="square" lIns="0" tIns="0" rIns="30510" bIns="0">
            <a:spAutoFit/>
          </a:bodyPr>
          <a:lstStyle>
            <a:lvl1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1pPr>
            <a:lvl2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2pPr>
            <a:lvl3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3pPr>
            <a:lvl4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4pPr>
            <a:lvl5pPr eaLnBrk="0" hangingPunct="0">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sz="1200">
                <a:solidFill>
                  <a:schemeClr val="bg1"/>
                </a:solidFill>
                <a:latin typeface="Arial" pitchFamily="34" charset="0"/>
                <a:cs typeface="Arial" pitchFamily="34" charset="0"/>
              </a:defRPr>
            </a:lvl9pPr>
          </a:lstStyle>
          <a:p>
            <a:pPr>
              <a:buClr>
                <a:srgbClr val="000000"/>
              </a:buClr>
              <a:buSzPct val="100000"/>
              <a:buFont typeface="Times New Roman" pitchFamily="18" charset="0"/>
              <a:buNone/>
              <a:defRPr/>
            </a:pPr>
            <a:r>
              <a:rPr lang="en-US" altLang="en-US" sz="750" b="1" dirty="0">
                <a:solidFill>
                  <a:srgbClr val="002060"/>
                </a:solidFill>
                <a:latin typeface="Gill Sans"/>
              </a:rPr>
              <a:t>International Consultants Ltd.</a:t>
            </a:r>
          </a:p>
        </p:txBody>
      </p:sp>
      <p:sp>
        <p:nvSpPr>
          <p:cNvPr id="7" name="Rectangle 2">
            <a:extLst>
              <a:ext uri="{FF2B5EF4-FFF2-40B4-BE49-F238E27FC236}">
                <a16:creationId xmlns:a16="http://schemas.microsoft.com/office/drawing/2014/main" id="{BEE3C37A-4CBD-017E-55F6-E03D392C7797}"/>
              </a:ext>
            </a:extLst>
          </p:cNvPr>
          <p:cNvSpPr txBox="1">
            <a:spLocks noChangeArrowheads="1"/>
          </p:cNvSpPr>
          <p:nvPr/>
        </p:nvSpPr>
        <p:spPr bwMode="auto">
          <a:xfrm>
            <a:off x="381000" y="381000"/>
            <a:ext cx="47625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50760" tIns="50760" rIns="132120" bIns="50760" numCol="1" anchor="t" anchorCtr="0" compatLnSpc="1">
            <a:prstTxWarp prst="textNoShape">
              <a:avLst/>
            </a:prstTxWarp>
          </a:bodyPr>
          <a:lstStyle>
            <a:lvl1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2pPr>
            <a:lvl3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3pPr>
            <a:lvl4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4pPr>
            <a:lvl5pPr algn="l" defTabSz="457200" rtl="0" eaLnBrk="0" fontAlgn="base" hangingPunct="0">
              <a:spcBef>
                <a:spcPct val="0"/>
              </a:spcBef>
              <a:spcAft>
                <a:spcPct val="0"/>
              </a:spcAft>
              <a:buClr>
                <a:srgbClr val="000000"/>
              </a:buClr>
              <a:buSzPct val="100000"/>
              <a:buFont typeface="Times New Roman" panose="02020603050405020304" pitchFamily="18" charset="0"/>
              <a:defRPr sz="2800" b="1">
                <a:solidFill>
                  <a:srgbClr val="000066"/>
                </a:solidFill>
                <a:latin typeface="Gill Sans" pitchFamily="32" charset="0"/>
              </a:defRPr>
            </a:lvl5pPr>
            <a:lvl6pPr marL="25146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6pPr>
            <a:lvl7pPr marL="29718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7pPr>
            <a:lvl8pPr marL="34290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8pPr>
            <a:lvl9pPr marL="3886200" indent="-228600" algn="l" defTabSz="457200" rtl="0" fontAlgn="base">
              <a:spcBef>
                <a:spcPct val="0"/>
              </a:spcBef>
              <a:spcAft>
                <a:spcPct val="0"/>
              </a:spcAft>
              <a:buClr>
                <a:srgbClr val="000000"/>
              </a:buClr>
              <a:buSzPct val="100000"/>
              <a:buFont typeface="Times New Roman" pitchFamily="18" charset="0"/>
              <a:defRPr sz="2800" b="1">
                <a:solidFill>
                  <a:srgbClr val="000066"/>
                </a:solidFill>
                <a:latin typeface="Gill Sans" pitchFamily="32" charset="0"/>
              </a:defRPr>
            </a:lvl9pPr>
          </a:lstStyle>
          <a:p>
            <a:pPr eaLnBrk="1" hangingPunct="1">
              <a:tabLst>
                <a:tab pos="39688" algn="l"/>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en-US" kern="0">
                <a:solidFill>
                  <a:srgbClr val="002060"/>
                </a:solidFill>
                <a:latin typeface="Calibri" panose="020F0502020204030204" pitchFamily="34" charset="0"/>
              </a:rPr>
              <a:t>Governance &amp; Controls</a:t>
            </a:r>
            <a:endParaRPr lang="en-US" altLang="en-US" kern="0" dirty="0">
              <a:solidFill>
                <a:srgbClr val="002060"/>
              </a:solidFill>
              <a:latin typeface="Calibri" panose="020F0502020204030204" pitchFamily="34" charset="0"/>
            </a:endParaRPr>
          </a:p>
        </p:txBody>
      </p:sp>
      <p:sp>
        <p:nvSpPr>
          <p:cNvPr id="8" name="Rectangle 3">
            <a:extLst>
              <a:ext uri="{FF2B5EF4-FFF2-40B4-BE49-F238E27FC236}">
                <a16:creationId xmlns:a16="http://schemas.microsoft.com/office/drawing/2014/main" id="{CD6474E4-F863-8CCB-6844-39B278F0D913}"/>
              </a:ext>
            </a:extLst>
          </p:cNvPr>
          <p:cNvSpPr txBox="1">
            <a:spLocks noChangeArrowheads="1"/>
          </p:cNvSpPr>
          <p:nvPr/>
        </p:nvSpPr>
        <p:spPr bwMode="auto">
          <a:xfrm>
            <a:off x="0" y="1295400"/>
            <a:ext cx="88392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50760" tIns="50760" rIns="132120" bIns="50760" numCol="1" anchor="t" anchorCtr="0" compatLnSpc="1">
            <a:prstTxWarp prst="textNoShape">
              <a:avLst/>
            </a:prstTxWarp>
          </a:bodyPr>
          <a:lstStyle>
            <a:lvl1pPr marL="342900" indent="-3429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000066"/>
                </a:solidFill>
                <a:latin typeface="+mn-lt"/>
                <a:ea typeface="+mn-ea"/>
                <a:cs typeface="+mn-cs"/>
              </a:defRPr>
            </a:lvl1pPr>
            <a:lvl2pPr marL="742950" indent="-28575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66"/>
                </a:solidFill>
                <a:latin typeface="+mn-lt"/>
              </a:defRPr>
            </a:lvl2pPr>
            <a:lvl3pPr marL="11430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a:solidFill>
                  <a:srgbClr val="000066"/>
                </a:solidFill>
                <a:latin typeface="+mn-lt"/>
              </a:defRPr>
            </a:lvl3pPr>
            <a:lvl4pPr marL="1600200" indent="-228600" algn="l" defTabSz="457200" rtl="0" eaLnBrk="0" fontAlgn="base" hangingPunct="0">
              <a:spcBef>
                <a:spcPts val="400"/>
              </a:spcBef>
              <a:spcAft>
                <a:spcPct val="0"/>
              </a:spcAft>
              <a:buClr>
                <a:srgbClr val="000000"/>
              </a:buClr>
              <a:buSzPct val="100000"/>
              <a:buFont typeface="Times New Roman" panose="02020603050405020304" pitchFamily="18" charset="0"/>
              <a:defRPr sz="1600">
                <a:solidFill>
                  <a:srgbClr val="000066"/>
                </a:solidFill>
                <a:latin typeface="+mn-lt"/>
              </a:defRPr>
            </a:lvl4pPr>
            <a:lvl5pPr marL="2057400" indent="-228600" algn="l" defTabSz="457200" rtl="0" eaLnBrk="0" fontAlgn="base" hangingPunct="0">
              <a:spcBef>
                <a:spcPts val="300"/>
              </a:spcBef>
              <a:spcAft>
                <a:spcPct val="0"/>
              </a:spcAft>
              <a:buClr>
                <a:srgbClr val="000000"/>
              </a:buClr>
              <a:buSzPct val="100000"/>
              <a:buFont typeface="Times New Roman" panose="02020603050405020304" pitchFamily="18" charset="0"/>
              <a:defRPr sz="1400">
                <a:solidFill>
                  <a:srgbClr val="000066"/>
                </a:solidFill>
                <a:latin typeface="+mn-lt"/>
              </a:defRPr>
            </a:lvl5pPr>
            <a:lvl6pPr marL="25146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6pPr>
            <a:lvl7pPr marL="29718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7pPr>
            <a:lvl8pPr marL="34290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8pPr>
            <a:lvl9pPr marL="3886200" indent="-228600" algn="l" defTabSz="457200" rtl="0" fontAlgn="base">
              <a:spcBef>
                <a:spcPts val="300"/>
              </a:spcBef>
              <a:spcAft>
                <a:spcPct val="0"/>
              </a:spcAft>
              <a:buClr>
                <a:srgbClr val="000000"/>
              </a:buClr>
              <a:buSzPct val="100000"/>
              <a:buFont typeface="Times New Roman" pitchFamily="18" charset="0"/>
              <a:defRPr sz="1400">
                <a:solidFill>
                  <a:srgbClr val="000066"/>
                </a:solidFill>
                <a:latin typeface="+mn-lt"/>
              </a:defRPr>
            </a:lvl9pPr>
          </a:lstStyle>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800" kern="0">
                <a:solidFill>
                  <a:srgbClr val="002060"/>
                </a:solidFill>
                <a:latin typeface="Calibri" panose="020F0502020204030204" pitchFamily="34" charset="0"/>
              </a:rPr>
              <a:t>Surrounding all of the other streams is the Governance and Control of the end-to-end process, including, but not limited to:</a:t>
            </a:r>
            <a:endParaRPr lang="en-GB" altLang="en-US" sz="1200" kern="0">
              <a:solidFill>
                <a:srgbClr val="002060"/>
              </a:solidFill>
              <a:latin typeface="Calibri" panose="020F0502020204030204" pitchFamily="34" charset="0"/>
            </a:endParaRP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a:solidFill>
                  <a:srgbClr val="002060"/>
                </a:solidFill>
                <a:latin typeface="Calibri" panose="020F0502020204030204" pitchFamily="34" charset="0"/>
              </a:rPr>
              <a:t>Business requirements gathering – making sure that the solution delivered meets the bank’s specific risk appetite and operational processes</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a:solidFill>
                  <a:srgbClr val="002060"/>
                </a:solidFill>
                <a:latin typeface="Calibri" panose="020F0502020204030204" pitchFamily="34" charset="0"/>
              </a:rPr>
              <a:t>Operational Reporting</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a:solidFill>
                  <a:srgbClr val="002060"/>
                </a:solidFill>
                <a:latin typeface="Calibri" panose="020F0502020204030204" pitchFamily="34" charset="0"/>
              </a:rPr>
              <a:t>Data lineage</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a:solidFill>
                  <a:srgbClr val="002060"/>
                </a:solidFill>
                <a:latin typeface="Calibri" panose="020F0502020204030204" pitchFamily="34" charset="0"/>
              </a:rPr>
              <a:t>Management Information </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a:solidFill>
                  <a:srgbClr val="002060"/>
                </a:solidFill>
                <a:latin typeface="Calibri" panose="020F0502020204030204" pitchFamily="34" charset="0"/>
              </a:rPr>
              <a:t>Risk Appetite </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a:solidFill>
                  <a:srgbClr val="002060"/>
                </a:solidFill>
                <a:latin typeface="Calibri" panose="020F0502020204030204" pitchFamily="34" charset="0"/>
              </a:rPr>
              <a:t>Compliance with policy</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a:solidFill>
                  <a:srgbClr val="002060"/>
                </a:solidFill>
                <a:latin typeface="Calibri" panose="020F0502020204030204" pitchFamily="34" charset="0"/>
              </a:rPr>
              <a:t>Incident Management</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a:solidFill>
                  <a:srgbClr val="002060"/>
                </a:solidFill>
                <a:latin typeface="Calibri" panose="020F0502020204030204" pitchFamily="34" charset="0"/>
              </a:rPr>
              <a:t>Quality Assurance</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a:solidFill>
                  <a:srgbClr val="002060"/>
                </a:solidFill>
                <a:latin typeface="Calibri" panose="020F0502020204030204" pitchFamily="34" charset="0"/>
              </a:rPr>
              <a:t>Liaison with 3 line of defence (Operations/Compliance/Audit)</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a:solidFill>
                  <a:srgbClr val="002060"/>
                </a:solidFill>
                <a:latin typeface="Calibri" panose="020F0502020204030204" pitchFamily="34" charset="0"/>
              </a:rPr>
              <a:t>Communication to external regulators and monitors</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a:solidFill>
                  <a:srgbClr val="002060"/>
                </a:solidFill>
                <a:latin typeface="Calibri" panose="020F0502020204030204" pitchFamily="34" charset="0"/>
              </a:rPr>
              <a:t>Management of 3</a:t>
            </a:r>
            <a:r>
              <a:rPr lang="en-GB" altLang="en-US" sz="1600" kern="0" baseline="30000">
                <a:solidFill>
                  <a:srgbClr val="002060"/>
                </a:solidFill>
                <a:latin typeface="Calibri" panose="020F0502020204030204" pitchFamily="34" charset="0"/>
              </a:rPr>
              <a:t>rd</a:t>
            </a:r>
            <a:r>
              <a:rPr lang="en-GB" altLang="en-US" sz="1600" kern="0">
                <a:solidFill>
                  <a:srgbClr val="002060"/>
                </a:solidFill>
                <a:latin typeface="Calibri" panose="020F0502020204030204" pitchFamily="34" charset="0"/>
              </a:rPr>
              <a:t> party vendors</a:t>
            </a:r>
          </a:p>
          <a:p>
            <a:pPr marL="1130300" lvl="2" indent="-284163" algn="just" eaLnBrk="1" hangingPunct="1">
              <a:spcBef>
                <a:spcPts val="6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r>
              <a:rPr lang="en-GB" altLang="en-US" sz="1600" kern="0">
                <a:solidFill>
                  <a:srgbClr val="002060"/>
                </a:solidFill>
                <a:latin typeface="Calibri" panose="020F0502020204030204" pitchFamily="34" charset="0"/>
              </a:rPr>
              <a:t>Key controls validation (daily/weekly/monthly/annual) – e.g. SIRA</a:t>
            </a:r>
          </a:p>
          <a:p>
            <a:pPr marL="1130300" lvl="2"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endParaRPr lang="en-GB" altLang="en-US" sz="1600" kern="0">
              <a:solidFill>
                <a:srgbClr val="002060"/>
              </a:solidFill>
              <a:latin typeface="Calibri" panose="020F0502020204030204" pitchFamily="34" charset="0"/>
            </a:endParaRPr>
          </a:p>
          <a:p>
            <a:pPr marL="730250" lvl="1" indent="-284163" algn="just" eaLnBrk="1" hangingPunct="1">
              <a:spcBef>
                <a:spcPts val="1200"/>
              </a:spcBef>
              <a:buClr>
                <a:srgbClr val="000066"/>
              </a:buClr>
              <a:buSzPct val="110000"/>
              <a:buFont typeface="Times New Roman" panose="02020603050405020304" pitchFamily="18" charset="0"/>
              <a:buBlip>
                <a:blip r:embed="rId3"/>
              </a:buBlip>
              <a:tabLst>
                <a:tab pos="530225" algn="l"/>
                <a:tab pos="1444625" algn="l"/>
                <a:tab pos="2359025" algn="l"/>
                <a:tab pos="3273425" algn="l"/>
                <a:tab pos="4187825" algn="l"/>
                <a:tab pos="5102225" algn="l"/>
                <a:tab pos="6016625" algn="l"/>
                <a:tab pos="6931025" algn="l"/>
                <a:tab pos="7845425" algn="l"/>
                <a:tab pos="8759825" algn="l"/>
                <a:tab pos="9674225" algn="l"/>
              </a:tabLst>
            </a:pPr>
            <a:endParaRPr lang="en-GB" altLang="en-US" sz="1800" kern="0">
              <a:solidFill>
                <a:srgbClr val="002060"/>
              </a:solidFill>
              <a:latin typeface="Calibri" panose="020F0502020204030204" pitchFamily="34" charset="0"/>
            </a:endParaRPr>
          </a:p>
        </p:txBody>
      </p:sp>
      <p:sp>
        <p:nvSpPr>
          <p:cNvPr id="9" name="Slide Number Placeholder 8">
            <a:extLst>
              <a:ext uri="{FF2B5EF4-FFF2-40B4-BE49-F238E27FC236}">
                <a16:creationId xmlns:a16="http://schemas.microsoft.com/office/drawing/2014/main" id="{1EB80A96-0389-7351-6609-728CB7A86778}"/>
              </a:ext>
            </a:extLst>
          </p:cNvPr>
          <p:cNvSpPr>
            <a:spLocks noGrp="1"/>
          </p:cNvSpPr>
          <p:nvPr>
            <p:ph type="sldNum" sz="quarter" idx="12"/>
          </p:nvPr>
        </p:nvSpPr>
        <p:spPr/>
        <p:txBody>
          <a:bodyPr/>
          <a:lstStyle/>
          <a:p>
            <a:fld id="{012ABD23-68BB-4B9F-8BD2-E93FBFB322F0}" type="slidenum">
              <a:rPr lang="en-GB" smtClean="0"/>
              <a:t>9</a:t>
            </a:fld>
            <a:endParaRPr lang="en-GB"/>
          </a:p>
        </p:txBody>
      </p:sp>
    </p:spTree>
    <p:extLst>
      <p:ext uri="{BB962C8B-B14F-4D97-AF65-F5344CB8AC3E}">
        <p14:creationId xmlns:p14="http://schemas.microsoft.com/office/powerpoint/2010/main" val="358124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1273</Words>
  <Application>Microsoft Office PowerPoint</Application>
  <PresentationFormat>On-screen Show (4:3)</PresentationFormat>
  <Paragraphs>132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Gill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Lewis</dc:creator>
  <cp:lastModifiedBy>Philip Lewis</cp:lastModifiedBy>
  <cp:revision>4</cp:revision>
  <cp:lastPrinted>2022-11-22T18:26:01Z</cp:lastPrinted>
  <dcterms:created xsi:type="dcterms:W3CDTF">2022-11-20T17:09:00Z</dcterms:created>
  <dcterms:modified xsi:type="dcterms:W3CDTF">2022-11-22T18:28:25Z</dcterms:modified>
</cp:coreProperties>
</file>